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4"/>
    <p:sldMasterId id="2147483758" r:id="rId5"/>
    <p:sldMasterId id="2147483776" r:id="rId6"/>
    <p:sldMasterId id="2147483669" r:id="rId7"/>
    <p:sldMasterId id="2147483700" r:id="rId8"/>
    <p:sldMasterId id="2147483696" r:id="rId9"/>
    <p:sldMasterId id="2147483702" r:id="rId10"/>
  </p:sldMasterIdLst>
  <p:notesMasterIdLst>
    <p:notesMasterId r:id="rId15"/>
  </p:notesMasterIdLst>
  <p:sldIdLst>
    <p:sldId id="302" r:id="rId11"/>
    <p:sldId id="326" r:id="rId12"/>
    <p:sldId id="327" r:id="rId13"/>
    <p:sldId id="32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249"/>
    <a:srgbClr val="3E6F95"/>
    <a:srgbClr val="118986"/>
    <a:srgbClr val="E01683"/>
    <a:srgbClr val="015C59"/>
    <a:srgbClr val="53575A"/>
    <a:srgbClr val="80BD00"/>
    <a:srgbClr val="C60068"/>
    <a:srgbClr val="2A7099"/>
    <a:srgbClr val="2C7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021AD4-24DB-4285-8F51-A025D44D2F34}" v="4" dt="2023-12-11T16:42:09.7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6EE3F-895E-6C49-A16A-909E10B477E3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78BEF-F65E-9F4F-93CA-36F18F02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0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ng Good Together_BRAND_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7C0DA-48CC-71DD-C7EA-AC1F678B65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261" t="14718" r="10745"/>
          <a:stretch/>
        </p:blipFill>
        <p:spPr>
          <a:xfrm>
            <a:off x="5824330" y="1"/>
            <a:ext cx="63676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43EAC-06D7-96A5-367E-1968B9960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" r="1433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BD655D8-B683-4356-2204-F1989AE5DC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654" y="5412866"/>
            <a:ext cx="1584539" cy="1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2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B1DE07-E1A7-F110-2A7A-AC4EF50CC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2" t="4051" r="23917" b="10313"/>
          <a:stretch/>
        </p:blipFill>
        <p:spPr>
          <a:xfrm>
            <a:off x="5824330" y="1"/>
            <a:ext cx="6367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BF480-5A65-5233-D1F8-23B68A709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D46AC52-CCDE-CAF1-42D8-A23B05698D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393" y="5661673"/>
            <a:ext cx="1848674" cy="8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-MAIN 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7A3BE-4082-4BEB-171B-2B006B757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715" t="15162" r="20979" b="28802"/>
          <a:stretch/>
        </p:blipFill>
        <p:spPr>
          <a:xfrm>
            <a:off x="5824330" y="1"/>
            <a:ext cx="6367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BF480-5A65-5233-D1F8-23B68A709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147310-D521-298B-9FA3-1AAAAC977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393" y="5661673"/>
            <a:ext cx="1848674" cy="8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VEL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21556-F7D8-3439-41EC-D1DADBAE4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368" t="12375" r="27095" b="9274"/>
          <a:stretch/>
        </p:blipFill>
        <p:spPr>
          <a:xfrm>
            <a:off x="5824330" y="0"/>
            <a:ext cx="636767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E5E70-89FC-DAEF-94AA-C653B5B50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5968B67-15BD-FFDD-5F70-08572EB152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894" y="5685051"/>
            <a:ext cx="2545785" cy="852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4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VEL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21556-F7D8-3439-41EC-D1DADBAE4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36" r="19254" b="145"/>
          <a:stretch/>
        </p:blipFill>
        <p:spPr>
          <a:xfrm>
            <a:off x="5824330" y="-1"/>
            <a:ext cx="6367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7AB4B-5A1D-B6FE-66D5-CC4559A93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C3E8DA2-E2FD-52CE-086F-323C458CFB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894" y="5685051"/>
            <a:ext cx="2545785" cy="8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87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LIDAYS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21556-F7D8-3439-41EC-D1DADBAE4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207" t="12309" r="27032" b="8988"/>
          <a:stretch/>
        </p:blipFill>
        <p:spPr>
          <a:xfrm>
            <a:off x="5824330" y="-1"/>
            <a:ext cx="6367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7AB4B-5A1D-B6FE-66D5-CC4559A93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3EAF32-C7B8-7F43-F454-98A3E24B5E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5733" y="5656597"/>
            <a:ext cx="3352437" cy="8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76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IDAYS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21556-F7D8-3439-41EC-D1DADBAE4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r="19467" b="110"/>
          <a:stretch/>
        </p:blipFill>
        <p:spPr>
          <a:xfrm>
            <a:off x="5824330" y="-1"/>
            <a:ext cx="6367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7AB4B-5A1D-B6FE-66D5-CC4559A93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3EAF32-C7B8-7F43-F454-98A3E24B5E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5733" y="5656597"/>
            <a:ext cx="3352437" cy="8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68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8955FA-D5EA-970F-4238-48C48B7E8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35" t="11820" r="29018" b="23380"/>
          <a:stretch/>
        </p:blipFill>
        <p:spPr>
          <a:xfrm>
            <a:off x="5833872" y="0"/>
            <a:ext cx="635812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BC66A-DD6B-C1A2-020E-E69FEB7CD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99655D3-E499-A3EF-F1D7-3573B968EC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5733" y="5656597"/>
            <a:ext cx="3352437" cy="8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24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ADBAND AND MOBILE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8955FA-D5EA-970F-4238-48C48B7E8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77" r="21914"/>
          <a:stretch/>
        </p:blipFill>
        <p:spPr>
          <a:xfrm>
            <a:off x="5833872" y="0"/>
            <a:ext cx="635812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BC66A-DD6B-C1A2-020E-E69FEB7CD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5" r="14235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1849B23-650F-DD74-2525-E526F98E39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2264" y="5767251"/>
            <a:ext cx="2889939" cy="739374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9601434-9F61-7B87-41E5-B0A9A98194B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1168" y="5767251"/>
            <a:ext cx="2889939" cy="7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1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AAA2AB-388E-40E7-819F-D4C57441D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" r="1433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5905DCE-0D0D-4F49-9BAF-6CC52973C0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654" y="5412866"/>
            <a:ext cx="1584539" cy="1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13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125126-3E7C-4E11-87D1-AAE329675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14390"/>
          <a:stretch/>
        </p:blipFill>
        <p:spPr>
          <a:xfrm>
            <a:off x="0" y="-1"/>
            <a:ext cx="10437541" cy="6858000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AC12AC3-0165-470C-8804-C3A84361C2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926" y="5650887"/>
            <a:ext cx="3331633" cy="8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ng Good Together_BRAND_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405977-8C24-7C10-C1FE-57DED35C7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069" r="19069"/>
          <a:stretch/>
        </p:blipFill>
        <p:spPr>
          <a:xfrm>
            <a:off x="5824330" y="1"/>
            <a:ext cx="636767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0FAEA-BE50-FE2A-BD61-976A4DB3E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" r="1433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7344CE6-3829-B28B-328E-C8AC5ABEDD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654" y="5412866"/>
            <a:ext cx="1584539" cy="1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9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DF6E1B-AF68-402F-8966-275D20AB7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391"/>
          <a:stretch/>
        </p:blipFill>
        <p:spPr>
          <a:xfrm>
            <a:off x="0" y="-1"/>
            <a:ext cx="10437541" cy="6858000"/>
          </a:xfrm>
          <a:prstGeom prst="rect">
            <a:avLst/>
          </a:prstGeom>
        </p:spPr>
      </p:pic>
      <p:pic>
        <p:nvPicPr>
          <p:cNvPr id="8" name="Picture 7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48DBA0F2-77AD-4D95-8DAD-F6639818CD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926" y="5496095"/>
            <a:ext cx="1977065" cy="10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48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FD2187-5F79-439C-B8C2-4D3075757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76A7891-BCF8-4AA0-B2C4-809C0659D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393" y="5661673"/>
            <a:ext cx="1848674" cy="8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18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12470E-4F53-424E-A0FD-1505E729D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39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A4FEDCF-CC5A-41AB-94F1-72B579D1BF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894" y="5685051"/>
            <a:ext cx="2545785" cy="8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99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314CA3-9F89-4EB2-A2B9-F5DAFD17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FACBEFF-4439-4067-A7D3-337383B04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733" y="5656597"/>
            <a:ext cx="3352437" cy="8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68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C48B9A-A16D-4727-ABC8-CB2294D99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9FF63AF-0DEF-4A92-B0E9-534C1E2A5D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733" y="5656597"/>
            <a:ext cx="3352437" cy="8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25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A86FC2-D1C8-4B18-A1CC-3F5A27145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5" r="14235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6E83C1A-9DAB-4FA1-833D-80D2C5687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264" y="5767251"/>
            <a:ext cx="2889939" cy="739374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02A55E-3D39-43EA-95EC-C8A0ACA21D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1168" y="5767251"/>
            <a:ext cx="2889939" cy="7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(Subheading and text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0649-22B8-7839-5944-7F9F0998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5" y="265108"/>
            <a:ext cx="11700000" cy="6081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F5206-7B0B-B191-BF00-8E1B9C0B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45" y="1417320"/>
            <a:ext cx="11700000" cy="451435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FA8A0E-3D10-FCFA-2976-E6DE96362B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153" y="951266"/>
            <a:ext cx="11700000" cy="377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0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pos="7537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(Subheading and 2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5B34D3-5CE4-096B-E649-A833C8FF4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136" y="1414130"/>
            <a:ext cx="5737171" cy="451754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9DBC8D7-F03F-DDDC-77FF-3D07B3B6A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217" y="1414130"/>
            <a:ext cx="5737171" cy="451754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974D66-7213-4E2B-9B6A-5E635FA6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5" y="265108"/>
            <a:ext cx="11700000" cy="6081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D0CFB3-FA2A-4904-82D5-8B246E9D31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153" y="951266"/>
            <a:ext cx="11700000" cy="377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86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(Subheading and 3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1CD5A8-5090-5FA0-88F1-579A0ECF9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79" y="1414130"/>
            <a:ext cx="3806596" cy="452549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n-lt"/>
              </a:defRPr>
            </a:lvl1pPr>
            <a:lvl2pPr>
              <a:defRPr sz="18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67CB9E-152A-BF3A-3836-75818E9ABBB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193913" y="1414130"/>
            <a:ext cx="3806596" cy="452549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n-lt"/>
              </a:defRPr>
            </a:lvl1pPr>
            <a:lvl2pPr>
              <a:defRPr sz="18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D3F0F-5115-D57D-557C-8D2EA7FFF3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5449" y="1414130"/>
            <a:ext cx="3806596" cy="452549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n-lt"/>
              </a:defRPr>
            </a:lvl1pPr>
            <a:lvl2pPr>
              <a:defRPr sz="18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B64CDB-C97F-4AA9-8BB5-EDF7FE8D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5" y="265108"/>
            <a:ext cx="11700000" cy="6081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B0D5FF1-2096-46C5-8CFB-8E83C84EEE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153" y="951266"/>
            <a:ext cx="11700000" cy="377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Subheading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64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pos="7537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(text bo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37F7FB-B995-F5CC-13A0-61A92BEA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45" y="1009817"/>
            <a:ext cx="11700000" cy="4882100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90DEE9-6808-4D26-BA21-9F3A2EAC6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5" y="265108"/>
            <a:ext cx="11700000" cy="6081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2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pos="7537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ng Good Together_BRAND_Title slid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20BA2-B3ED-D20C-5BC9-15A37B9A8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411" r="10422" b="52"/>
          <a:stretch/>
        </p:blipFill>
        <p:spPr>
          <a:xfrm>
            <a:off x="5824330" y="1"/>
            <a:ext cx="63676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E6B7A-4097-5D45-BB5E-CD1190D07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" r="1433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1A72AFC-EA96-CC63-5854-064056286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654" y="5412866"/>
            <a:ext cx="1584539" cy="1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8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(2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CE0C7-AA58-9519-5087-F302C557C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185" y="1010136"/>
            <a:ext cx="5737171" cy="4870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F1FA5-9BC9-BD03-3F0A-45D45EF54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646" y="1010136"/>
            <a:ext cx="5737171" cy="487015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2pPr>
            <a:lvl3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3pPr>
            <a:lvl4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4pPr>
            <a:lvl5pPr>
              <a:defRPr sz="1800" b="0" i="0">
                <a:solidFill>
                  <a:schemeClr val="tx2"/>
                </a:solidFill>
                <a:latin typeface="+mn-lt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9C4A48-10F5-4F88-BFDD-F34F844A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5" y="265108"/>
            <a:ext cx="11700000" cy="6081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96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(3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1CD5A8-5090-5FA0-88F1-579A0ECF9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79" y="1006526"/>
            <a:ext cx="3806596" cy="487377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n-lt"/>
              </a:defRPr>
            </a:lvl1pPr>
            <a:lvl2pPr>
              <a:defRPr sz="18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67CB9E-152A-BF3A-3836-75818E9ABBB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01364" y="1006526"/>
            <a:ext cx="3806596" cy="487377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n-lt"/>
              </a:defRPr>
            </a:lvl1pPr>
            <a:lvl2pPr>
              <a:defRPr sz="18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D3F0F-5115-D57D-557C-8D2EA7FFF33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5449" y="1006526"/>
            <a:ext cx="3806596" cy="487377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2"/>
                </a:solidFill>
                <a:latin typeface="+mn-lt"/>
              </a:defRPr>
            </a:lvl1pPr>
            <a:lvl2pPr>
              <a:defRPr sz="1800">
                <a:solidFill>
                  <a:schemeClr val="tx2"/>
                </a:solidFill>
                <a:latin typeface="+mn-lt"/>
              </a:defRPr>
            </a:lvl2pPr>
            <a:lvl3pPr>
              <a:defRPr sz="1800">
                <a:solidFill>
                  <a:schemeClr val="tx2"/>
                </a:solidFill>
                <a:latin typeface="+mn-lt"/>
              </a:defRPr>
            </a:lvl3pPr>
            <a:lvl4pPr>
              <a:defRPr sz="1800">
                <a:solidFill>
                  <a:schemeClr val="tx2"/>
                </a:solidFill>
                <a:latin typeface="+mn-lt"/>
              </a:defRPr>
            </a:lvl4pPr>
            <a:lvl5pPr>
              <a:defRPr sz="18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2A0FA3-9A2F-4F3C-94AD-7705FE4C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5" y="265108"/>
            <a:ext cx="11700000" cy="6081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3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pos="7537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C00C27-5BD1-80F3-F00D-D3FAE405A2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062"/>
            <a:ext cx="10515600" cy="7778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0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35A4C2-F51B-B1A0-7C9D-14E192A55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062"/>
            <a:ext cx="10515600" cy="77787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GB" dirty="0"/>
              <a:t>Click to edit 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pos="7537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280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ng Good Together_BRAND_Title slide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B51A4B-DE01-6813-E461-EBE4F3F20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66" t="9254" r="35914" b="13222"/>
          <a:stretch/>
        </p:blipFill>
        <p:spPr>
          <a:xfrm>
            <a:off x="5824330" y="1"/>
            <a:ext cx="636767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4C1B9-3230-3C36-8DC0-FF5131384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" r="14331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779FA3B-A588-F168-C12E-E45CEEAD2A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654" y="5412866"/>
            <a:ext cx="1584539" cy="1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14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LDCARE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E4F7B3-FD48-3142-863B-2EA039AAA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461" t="2710" r="28012" b="7289"/>
          <a:stretch/>
        </p:blipFill>
        <p:spPr>
          <a:xfrm>
            <a:off x="5797296" y="-1"/>
            <a:ext cx="6566982" cy="685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54EE-F6D6-E22E-D9BF-59F662CB4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14390"/>
          <a:stretch/>
        </p:blipFill>
        <p:spPr>
          <a:xfrm>
            <a:off x="0" y="-1"/>
            <a:ext cx="104375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E4AAB91-426D-FB04-42DE-36EC9C4ACD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926" y="5650887"/>
            <a:ext cx="3331633" cy="8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0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LDCARE-MAIN 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E4F7B3-FD48-3142-863B-2EA039AAA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560" t="24390" r="23754" b="8808"/>
          <a:stretch/>
        </p:blipFill>
        <p:spPr>
          <a:xfrm>
            <a:off x="5797296" y="-1"/>
            <a:ext cx="6566982" cy="685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54EE-F6D6-E22E-D9BF-59F662CB4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14390"/>
          <a:stretch/>
        </p:blipFill>
        <p:spPr>
          <a:xfrm>
            <a:off x="0" y="-1"/>
            <a:ext cx="104375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576594A-D2D0-97CE-F54C-E62CE0F7AB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8926" y="5650887"/>
            <a:ext cx="3331633" cy="8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9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P-MAIN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E4F7B3-FD48-3142-863B-2EA039AAA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615" t="2820" r="6275" b="9785"/>
          <a:stretch/>
        </p:blipFill>
        <p:spPr>
          <a:xfrm>
            <a:off x="5797296" y="-1"/>
            <a:ext cx="6566982" cy="685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954EE-F6D6-E22E-D9BF-59F662CB4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1"/>
          <a:stretch/>
        </p:blipFill>
        <p:spPr>
          <a:xfrm>
            <a:off x="0" y="-1"/>
            <a:ext cx="104375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4" name="Picture 3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6288AAA1-65F1-E5F4-86C7-F1ED136938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5926" y="5496095"/>
            <a:ext cx="1977065" cy="10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1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P-MAIN 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E4F7B3-FD48-3142-863B-2EA039AAA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11" t="5587" r="33375" b="5597"/>
          <a:stretch/>
        </p:blipFill>
        <p:spPr>
          <a:xfrm>
            <a:off x="5797296" y="-1"/>
            <a:ext cx="6566982" cy="6857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10693-A4A0-5C55-B056-A3B861768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1"/>
          <a:stretch/>
        </p:blipFill>
        <p:spPr>
          <a:xfrm>
            <a:off x="0" y="-1"/>
            <a:ext cx="104375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3" name="Picture 2" descr="A black background with colorful letters&#10;&#10;Description automatically generated">
            <a:extLst>
              <a:ext uri="{FF2B5EF4-FFF2-40B4-BE49-F238E27FC236}">
                <a16:creationId xmlns:a16="http://schemas.microsoft.com/office/drawing/2014/main" id="{BFB3DE80-4174-92F3-19C2-053A053B25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5926" y="5496095"/>
            <a:ext cx="1977065" cy="10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33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D-MAIN Title 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7A3BE-4082-4BEB-171B-2B006B757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09" t="22460" r="44707" b="3614"/>
          <a:stretch/>
        </p:blipFill>
        <p:spPr>
          <a:xfrm>
            <a:off x="5824330" y="1"/>
            <a:ext cx="63676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BF480-5A65-5233-D1F8-23B68A709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390"/>
          <a:stretch/>
        </p:blipFill>
        <p:spPr>
          <a:xfrm>
            <a:off x="0" y="-1"/>
            <a:ext cx="104375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E791C-6D27-4106-444C-EC3003F91E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13" y="1643448"/>
            <a:ext cx="4926227" cy="1173891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147310-D521-298B-9FA3-1AAAAC977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393" y="5661673"/>
            <a:ext cx="1848674" cy="8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68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38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17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5" r:id="rId2"/>
    <p:sldLayoutId id="2147483766" r:id="rId3"/>
    <p:sldLayoutId id="2147483772" r:id="rId4"/>
    <p:sldLayoutId id="2147483773" r:id="rId5"/>
    <p:sldLayoutId id="2147483760" r:id="rId6"/>
    <p:sldLayoutId id="2147483768" r:id="rId7"/>
    <p:sldLayoutId id="2147483774" r:id="rId8"/>
    <p:sldLayoutId id="2147483762" r:id="rId9"/>
    <p:sldLayoutId id="2147483775" r:id="rId10"/>
    <p:sldLayoutId id="2147483769" r:id="rId11"/>
    <p:sldLayoutId id="2147483763" r:id="rId12"/>
    <p:sldLayoutId id="21474837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28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8974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9A21280-56AE-8F95-8722-E21775F9C4C2}"/>
              </a:ext>
            </a:extLst>
          </p:cNvPr>
          <p:cNvSpPr txBox="1">
            <a:spLocks/>
          </p:cNvSpPr>
          <p:nvPr userDrawn="1"/>
        </p:nvSpPr>
        <p:spPr>
          <a:xfrm>
            <a:off x="91854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Museo Sans Rounded 300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7974A2-790B-DF47-BEEA-461BD6F3F637}" type="slidenum">
              <a:rPr lang="en-US" smtClean="0">
                <a:solidFill>
                  <a:srgbClr val="407196"/>
                </a:solidFill>
                <a:latin typeface="+mj-lt"/>
              </a:rPr>
              <a:pPr/>
              <a:t>‹#›</a:t>
            </a:fld>
            <a:endParaRPr lang="en-US">
              <a:solidFill>
                <a:srgbClr val="407196"/>
              </a:solidFill>
              <a:latin typeface="+mj-lt"/>
            </a:endParaRP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6A9CA7D-1458-2CCD-4134-8D2500DC77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0101" y="5991224"/>
            <a:ext cx="993914" cy="7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9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407196"/>
          </a:solidFill>
          <a:latin typeface="Museo Sans Rounded 7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 userDrawn="1">
          <p15:clr>
            <a:srgbClr val="F26B43"/>
          </p15:clr>
        </p15:guide>
        <p15:guide id="2" pos="7537" userDrawn="1">
          <p15:clr>
            <a:srgbClr val="F26B43"/>
          </p15:clr>
        </p15:guide>
        <p15:guide id="3" pos="143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70C77CD-D262-3A4C-2155-E73F2A92BD78}"/>
              </a:ext>
            </a:extLst>
          </p:cNvPr>
          <p:cNvSpPr txBox="1">
            <a:spLocks/>
          </p:cNvSpPr>
          <p:nvPr userDrawn="1"/>
        </p:nvSpPr>
        <p:spPr>
          <a:xfrm>
            <a:off x="91854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Museo Sans Rounded 300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7974A2-790B-DF47-BEEA-461BD6F3F637}" type="slidenum">
              <a:rPr lang="en-US" smtClean="0">
                <a:latin typeface="+mj-lt"/>
              </a:rPr>
              <a:pPr/>
              <a:t>‹#›</a:t>
            </a:fld>
            <a:endParaRPr lang="en-US">
              <a:latin typeface="+mj-lt"/>
            </a:endParaRP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5049E2B-96BD-C564-C4CF-5B6A45F655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980" y="5981154"/>
            <a:ext cx="1016911" cy="7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1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Museo Sans Rounded 7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Museo Sans Rounded 3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Museo Sans Rounded 3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Museo Sans Rounded 3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useo Sans Rounded 3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useo Sans Rounded 3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03E3BA-289F-A9BE-48C1-01EA141F1E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9A21280-56AE-8F95-8722-E21775F9C4C2}"/>
              </a:ext>
            </a:extLst>
          </p:cNvPr>
          <p:cNvSpPr txBox="1">
            <a:spLocks/>
          </p:cNvSpPr>
          <p:nvPr userDrawn="1"/>
        </p:nvSpPr>
        <p:spPr>
          <a:xfrm>
            <a:off x="91854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Museo Sans Rounded 300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7974A2-790B-DF47-BEEA-461BD6F3F637}" type="slidenum">
              <a:rPr lang="en-US" smtClean="0">
                <a:solidFill>
                  <a:srgbClr val="407196"/>
                </a:solidFill>
                <a:latin typeface="+mj-lt"/>
              </a:rPr>
              <a:pPr/>
              <a:t>‹#›</a:t>
            </a:fld>
            <a:endParaRPr lang="en-US">
              <a:solidFill>
                <a:srgbClr val="407196"/>
              </a:solidFill>
              <a:latin typeface="+mj-lt"/>
            </a:endParaRPr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B07DF36-A747-A04D-7623-09033151A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0101" y="5991224"/>
            <a:ext cx="993914" cy="7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0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407196"/>
          </a:solidFill>
          <a:latin typeface="Museo Sans Rounded 700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E536F"/>
          </a:solidFill>
          <a:latin typeface="Museo Sans Rounded 300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 userDrawn="1">
          <p15:clr>
            <a:srgbClr val="F26B43"/>
          </p15:clr>
        </p15:guide>
        <p15:guide id="2" pos="7537" userDrawn="1">
          <p15:clr>
            <a:srgbClr val="F26B43"/>
          </p15:clr>
        </p15:guide>
        <p15:guide id="3" pos="143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2B68366-097F-0C8B-B732-38677E32F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391" y="5493543"/>
            <a:ext cx="3710485" cy="8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6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olleaguesconnect.midcounties.coop/working-here/policies/managers-guides/colleague-check-ins-managers/" TargetMode="Externa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50F71-12C4-6D0C-9E8F-93DBB1A12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31" y="708660"/>
            <a:ext cx="6132247" cy="1783080"/>
          </a:xfrm>
        </p:spPr>
        <p:txBody>
          <a:bodyPr/>
          <a:lstStyle/>
          <a:p>
            <a:pPr algn="ctr"/>
            <a:r>
              <a:rPr lang="en-US" sz="4000" dirty="0">
                <a:latin typeface="Museo Sans Rounded 700"/>
              </a:rPr>
              <a:t>Manager Recommendation</a:t>
            </a:r>
            <a:br>
              <a:rPr lang="en-US" sz="4000" dirty="0">
                <a:latin typeface="Museo Sans Rounded 700"/>
              </a:rPr>
            </a:br>
            <a:r>
              <a:rPr lang="en-US" sz="4000" dirty="0">
                <a:latin typeface="Museo Sans Rounded 700"/>
              </a:rPr>
              <a:t>Internal LEAP Applicants</a:t>
            </a:r>
            <a:br>
              <a:rPr lang="en-US" sz="4000" dirty="0">
                <a:latin typeface="Museo Sans Rounded 700"/>
              </a:rPr>
            </a:br>
            <a:r>
              <a:rPr lang="en-US" sz="4000" dirty="0">
                <a:latin typeface="Museo Sans Rounded 700"/>
              </a:rPr>
              <a:t>Competency Qualifications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C6A22E-0150-416C-A809-EBD178809C3F}"/>
              </a:ext>
            </a:extLst>
          </p:cNvPr>
          <p:cNvSpPr txBox="1">
            <a:spLocks/>
          </p:cNvSpPr>
          <p:nvPr/>
        </p:nvSpPr>
        <p:spPr>
          <a:xfrm>
            <a:off x="337131" y="3726181"/>
            <a:ext cx="6132247" cy="128016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Museo Sans Rounded 700"/>
              </a:rPr>
              <a:t>Colleague Name:</a:t>
            </a:r>
          </a:p>
          <a:p>
            <a:endParaRPr lang="en-US" sz="2400" dirty="0">
              <a:latin typeface="Museo Sans Rounded 700"/>
            </a:endParaRPr>
          </a:p>
          <a:p>
            <a:r>
              <a:rPr lang="en-US" sz="2400" dirty="0">
                <a:latin typeface="Museo Sans Rounded 700"/>
              </a:rPr>
              <a:t>Location:</a:t>
            </a:r>
          </a:p>
          <a:p>
            <a:endParaRPr lang="en-US" sz="2400" dirty="0">
              <a:latin typeface="Museo Sans Rounded 700"/>
            </a:endParaRPr>
          </a:p>
          <a:p>
            <a:r>
              <a:rPr lang="en-US" sz="2400" dirty="0">
                <a:latin typeface="Museo Sans Rounded 700"/>
              </a:rPr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421848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81218-9402-4482-9465-3A6CC17E86BB}"/>
              </a:ext>
            </a:extLst>
          </p:cNvPr>
          <p:cNvSpPr txBox="1"/>
          <p:nvPr/>
        </p:nvSpPr>
        <p:spPr>
          <a:xfrm>
            <a:off x="230804" y="1518878"/>
            <a:ext cx="944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3E6F95"/>
                </a:solidFill>
                <a:latin typeface="Museo Sans Rounded 30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4EDE89-95EB-403F-815C-948C67FAC584}"/>
              </a:ext>
            </a:extLst>
          </p:cNvPr>
          <p:cNvSpPr>
            <a:spLocks noChangeAspect="1"/>
          </p:cNvSpPr>
          <p:nvPr/>
        </p:nvSpPr>
        <p:spPr>
          <a:xfrm>
            <a:off x="732313" y="1690688"/>
            <a:ext cx="3240000" cy="3240000"/>
          </a:xfrm>
          <a:prstGeom prst="ellipse">
            <a:avLst/>
          </a:prstGeom>
          <a:solidFill>
            <a:srgbClr val="3E6F95"/>
          </a:solidFill>
          <a:ln>
            <a:solidFill>
              <a:srgbClr val="3E6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B9EBF-4B44-46FA-9FCD-0285065D6892}"/>
              </a:ext>
            </a:extLst>
          </p:cNvPr>
          <p:cNvSpPr txBox="1"/>
          <p:nvPr/>
        </p:nvSpPr>
        <p:spPr>
          <a:xfrm>
            <a:off x="1039577" y="2397948"/>
            <a:ext cx="26678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Museo Sans Rounded 300"/>
                <a:cs typeface="Arial" panose="020B0604020202020204" pitchFamily="34" charset="0"/>
              </a:rPr>
              <a:t>The colleague expresses an interest in completing a LEAP Apprenticeship programme. The colleague’s Line Manager has a Development Check-in with the colleague to discuss their application</a:t>
            </a:r>
          </a:p>
          <a:p>
            <a:pPr algn="ctr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4C42EC-FABB-43C0-8922-BBF8D33422FB}"/>
              </a:ext>
            </a:extLst>
          </p:cNvPr>
          <p:cNvSpPr txBox="1"/>
          <p:nvPr/>
        </p:nvSpPr>
        <p:spPr>
          <a:xfrm>
            <a:off x="3839664" y="1518878"/>
            <a:ext cx="944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3E6F95"/>
                </a:solidFill>
                <a:latin typeface="Museo Sans Rounded 30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1A50E7-11FD-46A7-8B71-F980C1DBEF90}"/>
              </a:ext>
            </a:extLst>
          </p:cNvPr>
          <p:cNvSpPr>
            <a:spLocks/>
          </p:cNvSpPr>
          <p:nvPr/>
        </p:nvSpPr>
        <p:spPr>
          <a:xfrm>
            <a:off x="4487168" y="1690688"/>
            <a:ext cx="3240000" cy="3240000"/>
          </a:xfrm>
          <a:prstGeom prst="ellipse">
            <a:avLst/>
          </a:prstGeom>
          <a:solidFill>
            <a:srgbClr val="3E6F95"/>
          </a:solidFill>
          <a:ln>
            <a:solidFill>
              <a:srgbClr val="3E6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51EFD-D035-4223-BB92-682575F89F25}"/>
              </a:ext>
            </a:extLst>
          </p:cNvPr>
          <p:cNvSpPr txBox="1"/>
          <p:nvPr/>
        </p:nvSpPr>
        <p:spPr>
          <a:xfrm>
            <a:off x="4794302" y="2402747"/>
            <a:ext cx="2623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dirty="0">
                <a:solidFill>
                  <a:schemeClr val="bg1"/>
                </a:solidFill>
                <a:latin typeface="Museo Sans Rounded 300"/>
                <a:cs typeface="Arial" panose="020B0604020202020204" pitchFamily="34" charset="0"/>
              </a:rPr>
              <a:t>If the Line Manager is happy to support the colleague’s application, the colleague applies via the Your Coop Careers site and the Line Manager completes a Manager’s Recommendation.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ADCEC-2E24-452D-8ED3-1D75A9BE348F}"/>
              </a:ext>
            </a:extLst>
          </p:cNvPr>
          <p:cNvSpPr txBox="1"/>
          <p:nvPr/>
        </p:nvSpPr>
        <p:spPr>
          <a:xfrm>
            <a:off x="7727168" y="1518878"/>
            <a:ext cx="944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3E6F95"/>
                </a:solidFill>
                <a:latin typeface="Museo Sans Rounded 30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B04979-3954-49E1-BE39-67C1978C9424}"/>
              </a:ext>
            </a:extLst>
          </p:cNvPr>
          <p:cNvSpPr>
            <a:spLocks/>
          </p:cNvSpPr>
          <p:nvPr/>
        </p:nvSpPr>
        <p:spPr>
          <a:xfrm>
            <a:off x="8374390" y="1690688"/>
            <a:ext cx="3240000" cy="3240000"/>
          </a:xfrm>
          <a:prstGeom prst="ellipse">
            <a:avLst/>
          </a:prstGeom>
          <a:solidFill>
            <a:srgbClr val="3E6F95"/>
          </a:solidFill>
          <a:ln>
            <a:solidFill>
              <a:srgbClr val="3E6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4B7F2-6051-446F-B53C-C8D50B988D41}"/>
              </a:ext>
            </a:extLst>
          </p:cNvPr>
          <p:cNvSpPr txBox="1"/>
          <p:nvPr/>
        </p:nvSpPr>
        <p:spPr>
          <a:xfrm>
            <a:off x="8485709" y="2291594"/>
            <a:ext cx="30173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dirty="0">
                <a:solidFill>
                  <a:schemeClr val="bg1"/>
                </a:solidFill>
                <a:latin typeface="Museo Sans Rounded 300"/>
                <a:cs typeface="Arial" panose="020B0604020202020204" pitchFamily="34" charset="0"/>
              </a:rPr>
              <a:t>When completing your recommendation, please consider each statement and RAG* rate each them, recording examples to support your rating.   </a:t>
            </a:r>
          </a:p>
          <a:p>
            <a:pPr algn="ctr">
              <a:lnSpc>
                <a:spcPct val="100000"/>
              </a:lnSpc>
            </a:pPr>
            <a:r>
              <a:rPr lang="en-GB" sz="1400" dirty="0">
                <a:solidFill>
                  <a:schemeClr val="bg1"/>
                </a:solidFill>
                <a:latin typeface="Museo Sans Rounded 300"/>
                <a:cs typeface="Arial" panose="020B0604020202020204" pitchFamily="34" charset="0"/>
              </a:rPr>
              <a:t>*Red = not observed / Amber = partially observed, need to demonstrate / Green = plenty </a:t>
            </a:r>
          </a:p>
          <a:p>
            <a:pPr algn="ctr">
              <a:lnSpc>
                <a:spcPct val="100000"/>
              </a:lnSpc>
            </a:pPr>
            <a:r>
              <a:rPr lang="en-GB" sz="1400" dirty="0">
                <a:solidFill>
                  <a:schemeClr val="bg1"/>
                </a:solidFill>
                <a:latin typeface="Museo Sans Rounded 300"/>
                <a:cs typeface="Arial" panose="020B0604020202020204" pitchFamily="34" charset="0"/>
              </a:rPr>
              <a:t>of great examples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309B8-D9CA-4527-A4BC-C43CF5FBFCD7}"/>
              </a:ext>
            </a:extLst>
          </p:cNvPr>
          <p:cNvSpPr txBox="1"/>
          <p:nvPr/>
        </p:nvSpPr>
        <p:spPr>
          <a:xfrm>
            <a:off x="2269241" y="4742072"/>
            <a:ext cx="944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3E6F95"/>
                </a:solidFill>
                <a:latin typeface="Museo Sans Rounded 30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D026E9F0-F426-46A3-8D07-4BB5DBD83A3F}"/>
              </a:ext>
            </a:extLst>
          </p:cNvPr>
          <p:cNvSpPr/>
          <p:nvPr/>
        </p:nvSpPr>
        <p:spPr>
          <a:xfrm>
            <a:off x="3097271" y="5522013"/>
            <a:ext cx="6017995" cy="884232"/>
          </a:xfrm>
          <a:prstGeom prst="roundRect">
            <a:avLst/>
          </a:prstGeom>
          <a:solidFill>
            <a:srgbClr val="3E6F95"/>
          </a:solidFill>
          <a:ln>
            <a:solidFill>
              <a:srgbClr val="3E6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83DE8A-D8CE-4B9D-82A6-296D598BC43D}"/>
              </a:ext>
            </a:extLst>
          </p:cNvPr>
          <p:cNvSpPr txBox="1">
            <a:spLocks/>
          </p:cNvSpPr>
          <p:nvPr/>
        </p:nvSpPr>
        <p:spPr>
          <a:xfrm>
            <a:off x="3189038" y="5669861"/>
            <a:ext cx="5834457" cy="7318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E536F"/>
                </a:solidFill>
                <a:latin typeface="Museo Sans Rounded 300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E536F"/>
                </a:solidFill>
                <a:latin typeface="Museo Sans Rounded 300" panose="02000000000000000000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E536F"/>
                </a:solidFill>
                <a:latin typeface="Museo Sans Rounded 300" panose="02000000000000000000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E536F"/>
                </a:solidFill>
                <a:latin typeface="Museo Sans Rounded 300" panose="02000000000000000000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E536F"/>
                </a:solidFill>
                <a:latin typeface="Museo Sans Rounded 300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600" dirty="0">
                <a:solidFill>
                  <a:schemeClr val="bg1"/>
                </a:solidFill>
                <a:latin typeface="Museo Sans Rounded 300"/>
                <a:cs typeface="Arial" panose="020B0604020202020204" pitchFamily="34" charset="0"/>
              </a:rPr>
              <a:t>The Line Manager sends their completed recommendation to: societylearningdevelopment@Midcounties.coop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3E7613-6EF2-4816-BA62-4A314B58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67" y="456282"/>
            <a:ext cx="10515600" cy="777875"/>
          </a:xfrm>
        </p:spPr>
        <p:txBody>
          <a:bodyPr/>
          <a:lstStyle/>
          <a:p>
            <a:r>
              <a:rPr lang="en-US" dirty="0">
                <a:latin typeface="Museo Sans Rounded 700"/>
              </a:rPr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196662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5DE2-8BF3-4C60-8E89-63BAD5FA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322"/>
            <a:ext cx="10515600" cy="777875"/>
          </a:xfrm>
        </p:spPr>
        <p:txBody>
          <a:bodyPr/>
          <a:lstStyle/>
          <a:p>
            <a:r>
              <a:rPr lang="en-GB" dirty="0">
                <a:latin typeface="Museo Sans Rounded 700"/>
              </a:rPr>
              <a:t>Assessing Potential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F7FE2054-6B29-496B-9E39-A915CE8B3D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235558"/>
              </p:ext>
            </p:extLst>
          </p:nvPr>
        </p:nvGraphicFramePr>
        <p:xfrm>
          <a:off x="331425" y="1326197"/>
          <a:ext cx="1152915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3952">
                  <a:extLst>
                    <a:ext uri="{9D8B030D-6E8A-4147-A177-3AD203B41FA5}">
                      <a16:colId xmlns:a16="http://schemas.microsoft.com/office/drawing/2014/main" val="3809105667"/>
                    </a:ext>
                  </a:extLst>
                </a:gridCol>
                <a:gridCol w="1049312">
                  <a:extLst>
                    <a:ext uri="{9D8B030D-6E8A-4147-A177-3AD203B41FA5}">
                      <a16:colId xmlns:a16="http://schemas.microsoft.com/office/drawing/2014/main" val="3076897918"/>
                    </a:ext>
                  </a:extLst>
                </a:gridCol>
                <a:gridCol w="3765886">
                  <a:extLst>
                    <a:ext uri="{9D8B030D-6E8A-4147-A177-3AD203B41FA5}">
                      <a16:colId xmlns:a16="http://schemas.microsoft.com/office/drawing/2014/main" val="481350138"/>
                    </a:ext>
                  </a:extLst>
                </a:gridCol>
              </a:tblGrid>
              <a:tr h="44678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useo Sans Rounded 300"/>
                        </a:rPr>
                        <a:t>Statement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useo Sans Rounded 300"/>
                        </a:rPr>
                        <a:t>RAG Rating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useo Sans Rounded 300"/>
                        </a:rPr>
                        <a:t>Evidence/ Example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837838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Demonstrates good communication skills</a:t>
                      </a:r>
                    </a:p>
                    <a:p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Examples may include: Uses positive language, listens to others, voices ideas confidently, asks questions, communicates open and honestly, is constructive when needed, can challenge professionally.</a:t>
                      </a:r>
                      <a:endParaRPr lang="en-GB" sz="1200" kern="1200" dirty="0">
                        <a:solidFill>
                          <a:srgbClr val="444249"/>
                        </a:solidFill>
                        <a:effectLst/>
                        <a:latin typeface="Museo Sans Rounded 30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129635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Demonstrates they are team-focused</a:t>
                      </a:r>
                    </a:p>
                    <a:p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Examples may include: Supports others, works with others to achieve a goal, works collaboratively, has a professional attitude, is solution focused and works to solve problems, connects with the team to deliver results collectively and seeks to empathise and understand the perspective of others</a:t>
                      </a:r>
                      <a:endParaRPr lang="en-GB" sz="1050" b="0" dirty="0">
                        <a:solidFill>
                          <a:srgbClr val="444249"/>
                        </a:solidFill>
                        <a:latin typeface="Museo Sans Rounded 30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134989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Demonstrates contributing and cooperating indicators</a:t>
                      </a:r>
                    </a:p>
                    <a:p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Examples may include: Asks for help, seeks clarity of what’s expected, adopts a ‘can do’ attitude, learns from mistakes, uses feedback given by peers, reflects on own practices and identifies ways to develop or improve, is committed to completing tasks.</a:t>
                      </a:r>
                      <a:endParaRPr lang="en-GB" sz="1200" kern="1200" dirty="0">
                        <a:solidFill>
                          <a:srgbClr val="444249"/>
                        </a:solidFill>
                        <a:effectLst/>
                        <a:latin typeface="Museo Sans Rounded 30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62874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Demonstrates willingness to learn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Arial" panose="020B0604020202020204" pitchFamily="34" charset="0"/>
                        </a:rPr>
                        <a:t>Examples may include: Shows a keenness to learn, seeks out personal development opportunities, focuses on continuous improvement, keeps professional knowledge up to date, responds well to feedback.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26091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Sets a positive example, is fair and consistent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Arial" panose="020B0604020202020204" pitchFamily="34" charset="0"/>
                        </a:rPr>
                        <a:t>Examples may include: works in a non-discriminatory way, treats everyone with fairness and respect, demonstrates honesty, trust and integrity, is empathetic, works in an ethical manner, has a professional attitude.</a:t>
                      </a:r>
                      <a:endParaRPr lang="en-GB" sz="1600" b="0" i="1" kern="1200" dirty="0">
                        <a:solidFill>
                          <a:srgbClr val="444249"/>
                        </a:solidFill>
                        <a:effectLst/>
                        <a:latin typeface="Museo Sans Rounded 30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560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10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5DE2-8BF3-4C60-8E89-63BAD5FA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322"/>
            <a:ext cx="10515600" cy="777875"/>
          </a:xfrm>
        </p:spPr>
        <p:txBody>
          <a:bodyPr/>
          <a:lstStyle/>
          <a:p>
            <a:r>
              <a:rPr lang="en-GB" dirty="0">
                <a:latin typeface="Museo Sans Rounded 700"/>
              </a:rPr>
              <a:t>Manager Guidance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F7FE2054-6B29-496B-9E39-A915CE8B3D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499796"/>
              </p:ext>
            </p:extLst>
          </p:nvPr>
        </p:nvGraphicFramePr>
        <p:xfrm>
          <a:off x="331425" y="1430695"/>
          <a:ext cx="11529150" cy="3403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2795">
                  <a:extLst>
                    <a:ext uri="{9D8B030D-6E8A-4147-A177-3AD203B41FA5}">
                      <a16:colId xmlns:a16="http://schemas.microsoft.com/office/drawing/2014/main" val="3809105667"/>
                    </a:ext>
                  </a:extLst>
                </a:gridCol>
                <a:gridCol w="1393305">
                  <a:extLst>
                    <a:ext uri="{9D8B030D-6E8A-4147-A177-3AD203B41FA5}">
                      <a16:colId xmlns:a16="http://schemas.microsoft.com/office/drawing/2014/main" val="3076897918"/>
                    </a:ext>
                  </a:extLst>
                </a:gridCol>
                <a:gridCol w="3843050">
                  <a:extLst>
                    <a:ext uri="{9D8B030D-6E8A-4147-A177-3AD203B41FA5}">
                      <a16:colId xmlns:a16="http://schemas.microsoft.com/office/drawing/2014/main" val="481350138"/>
                    </a:ext>
                  </a:extLst>
                </a:gridCol>
              </a:tblGrid>
              <a:tr h="44678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useo Sans Rounded 300"/>
                        </a:rPr>
                        <a:t>Statement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useo Sans Rounded 300"/>
                        </a:rPr>
                        <a:t>Yes/ No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useo Sans Rounded 300"/>
                        </a:rPr>
                        <a:t>Comments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837838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Have you had a Development Check-in with the colleague?</a:t>
                      </a:r>
                    </a:p>
                    <a:p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During the check-in, please include discussions around: the level of commitment expected from the colleague, what they hope to gain from the apprenticeship and how they’re going to embed the knowledge, skills and behaviours in their practices. </a:t>
                      </a:r>
                    </a:p>
                    <a:p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* Please refer to the Manager Conversation Toolkit for further guidance on how to conduct a Development Check-in. Access the toolkit </a:t>
                      </a:r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  <a:hlinkClick r:id="rId2"/>
                        </a:rPr>
                        <a:t>here</a:t>
                      </a:r>
                      <a:endParaRPr lang="en-GB" sz="1200" kern="1200" dirty="0">
                        <a:solidFill>
                          <a:srgbClr val="444249"/>
                        </a:solidFill>
                        <a:effectLst/>
                        <a:latin typeface="Museo Sans Rounded 30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129635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Do you have any concerns regarding the colleague’s conduct or capability?</a:t>
                      </a:r>
                    </a:p>
                    <a:p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Examples may include: high levels of absence, consistent policy breaches, colleague is on a </a:t>
                      </a:r>
                      <a:r>
                        <a:rPr lang="en-GB" sz="1200" i="1" kern="120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Performance Improvement Plan, colleague is </a:t>
                      </a:r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displaying </a:t>
                      </a:r>
                      <a:r>
                        <a:rPr lang="en-GB" sz="1200" i="1" kern="120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unacceptable behaviours, etc. </a:t>
                      </a:r>
                      <a:endParaRPr lang="en-GB" sz="1050" b="0" dirty="0">
                        <a:solidFill>
                          <a:srgbClr val="444249"/>
                        </a:solidFill>
                        <a:latin typeface="Museo Sans Rounded 30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134989"/>
                  </a:ext>
                </a:extLst>
              </a:tr>
              <a:tr h="446782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rgbClr val="444249"/>
                          </a:solidFill>
                          <a:latin typeface="Museo Sans Rounded 300"/>
                          <a:cs typeface="Arial" panose="020B0604020202020204" pitchFamily="34" charset="0"/>
                        </a:rPr>
                        <a:t>Are there any circumstances that may prevent the colleague from completing their apprenticeship? </a:t>
                      </a:r>
                    </a:p>
                    <a:p>
                      <a:r>
                        <a:rPr lang="en-GB" sz="1200" i="1" kern="1200" dirty="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Examples may include: any planned extended absences from </a:t>
                      </a:r>
                      <a:r>
                        <a:rPr lang="en-GB" sz="1200" i="1" kern="1200">
                          <a:solidFill>
                            <a:srgbClr val="444249"/>
                          </a:solidFill>
                          <a:effectLst/>
                          <a:latin typeface="Museo Sans Rounded 300"/>
                          <a:ea typeface="+mn-ea"/>
                          <a:cs typeface="+mn-cs"/>
                        </a:rPr>
                        <a:t>the business</a:t>
                      </a:r>
                      <a:endParaRPr lang="en-GB" sz="1200" kern="1200" dirty="0">
                        <a:solidFill>
                          <a:srgbClr val="444249"/>
                        </a:solidFill>
                        <a:effectLst/>
                        <a:latin typeface="Museo Sans Rounded 30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rgbClr val="444249"/>
                        </a:solidFill>
                        <a:latin typeface="Museo Sans Rounded 30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6287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0E3C81-5000-414E-B301-ED583A014E79}"/>
              </a:ext>
            </a:extLst>
          </p:cNvPr>
          <p:cNvSpPr/>
          <p:nvPr/>
        </p:nvSpPr>
        <p:spPr>
          <a:xfrm>
            <a:off x="331425" y="4984372"/>
            <a:ext cx="11529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rgbClr val="444249"/>
                </a:solidFill>
                <a:latin typeface="Museo Sans Rounded 300"/>
              </a:rPr>
              <a:t>Point to consider: </a:t>
            </a:r>
            <a:r>
              <a:rPr lang="en-GB" sz="1600" i="1" dirty="0">
                <a:solidFill>
                  <a:srgbClr val="444249"/>
                </a:solidFill>
                <a:latin typeface="Museo Sans Rounded 300"/>
              </a:rPr>
              <a:t>An apprenticeship is a large financial and time investment. If a colleague applies and is successful in their application, the expectation is that the colleague completes their full apprenticeship within the set timeframe. There may a financial penalty imposed on the colleague’s workplace from the Training Provider if the colleague withdraws from their apprenticeship once enrolled.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7546330"/>
      </p:ext>
    </p:extLst>
  </p:cSld>
  <p:clrMapOvr>
    <a:masterClrMapping/>
  </p:clrMapOvr>
</p:sld>
</file>

<file path=ppt/theme/theme1.xml><?xml version="1.0" encoding="utf-8"?>
<a:theme xmlns:a="http://schemas.openxmlformats.org/drawingml/2006/main" name="Doing Good Together_BRAND_Title slide">
  <a:themeElements>
    <a:clrScheme name="Your Co-op">
      <a:dk1>
        <a:srgbClr val="2B7098"/>
      </a:dk1>
      <a:lt1>
        <a:srgbClr val="FFFFFF"/>
      </a:lt1>
      <a:dk2>
        <a:srgbClr val="444148"/>
      </a:dk2>
      <a:lt2>
        <a:srgbClr val="FCF3F0"/>
      </a:lt2>
      <a:accent1>
        <a:srgbClr val="2B7098"/>
      </a:accent1>
      <a:accent2>
        <a:srgbClr val="D46E9E"/>
      </a:accent2>
      <a:accent3>
        <a:srgbClr val="E75F61"/>
      </a:accent3>
      <a:accent4>
        <a:srgbClr val="FFB71C"/>
      </a:accent4>
      <a:accent5>
        <a:srgbClr val="008266"/>
      </a:accent5>
      <a:accent6>
        <a:srgbClr val="3997C5"/>
      </a:accent6>
      <a:hlink>
        <a:srgbClr val="0092FF"/>
      </a:hlink>
      <a:folHlink>
        <a:srgbClr val="00EAF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0141 - TMC_COOP_Presentation_Template_BRAND template_SEPT'23_V8.pptx" id="{C61B9A4C-6107-4F46-A426-06960B0A1F29}" vid="{BDD367BD-3CCA-42C9-B0BC-3779EF71EE27}"/>
    </a:ext>
  </a:extLst>
</a:theme>
</file>

<file path=ppt/theme/theme2.xml><?xml version="1.0" encoding="utf-8"?>
<a:theme xmlns:a="http://schemas.openxmlformats.org/drawingml/2006/main" name="Trading Groups ">
  <a:themeElements>
    <a:clrScheme name="Your Coop">
      <a:dk1>
        <a:srgbClr val="2B7098"/>
      </a:dk1>
      <a:lt1>
        <a:srgbClr val="FFFFFF"/>
      </a:lt1>
      <a:dk2>
        <a:srgbClr val="2E526F"/>
      </a:dk2>
      <a:lt2>
        <a:srgbClr val="E7E6E6"/>
      </a:lt2>
      <a:accent1>
        <a:srgbClr val="2B7098"/>
      </a:accent1>
      <a:accent2>
        <a:srgbClr val="F5B6B4"/>
      </a:accent2>
      <a:accent3>
        <a:srgbClr val="E8715D"/>
      </a:accent3>
      <a:accent4>
        <a:srgbClr val="FEB81D"/>
      </a:accent4>
      <a:accent5>
        <a:srgbClr val="5C7C5E"/>
      </a:accent5>
      <a:accent6>
        <a:srgbClr val="3A98C4"/>
      </a:accent6>
      <a:hlink>
        <a:srgbClr val="0092FF"/>
      </a:hlink>
      <a:folHlink>
        <a:srgbClr val="00EAF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0141 - TMC_COOP_Presentation_Template_BRAND template_SEPT'23_V8.pptx" id="{C61B9A4C-6107-4F46-A426-06960B0A1F29}" vid="{101B69B3-20C3-4EE5-A42B-53E44F6081EE}"/>
    </a:ext>
  </a:extLst>
</a:theme>
</file>

<file path=ppt/theme/theme3.xml><?xml version="1.0" encoding="utf-8"?>
<a:theme xmlns:a="http://schemas.openxmlformats.org/drawingml/2006/main" name="Create your own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0141 - TMC_COOP_Presentation_Template_BRAND template_SEPT'23_V8.pptx" id="{C61B9A4C-6107-4F46-A426-06960B0A1F29}" vid="{6D7C35A7-19AB-408C-B447-51E6E0DA1857}"/>
    </a:ext>
  </a:extLst>
</a:theme>
</file>

<file path=ppt/theme/theme4.xml><?xml version="1.0" encoding="utf-8"?>
<a:theme xmlns:a="http://schemas.openxmlformats.org/drawingml/2006/main" name="Content slides - 1">
  <a:themeElements>
    <a:clrScheme name="Custom 1">
      <a:dk1>
        <a:srgbClr val="2B7098"/>
      </a:dk1>
      <a:lt1>
        <a:srgbClr val="FFFFFF"/>
      </a:lt1>
      <a:dk2>
        <a:srgbClr val="444148"/>
      </a:dk2>
      <a:lt2>
        <a:srgbClr val="FCF3F0"/>
      </a:lt2>
      <a:accent1>
        <a:srgbClr val="2B7098"/>
      </a:accent1>
      <a:accent2>
        <a:srgbClr val="D46E9E"/>
      </a:accent2>
      <a:accent3>
        <a:srgbClr val="E75F61"/>
      </a:accent3>
      <a:accent4>
        <a:srgbClr val="FFB71C"/>
      </a:accent4>
      <a:accent5>
        <a:srgbClr val="008266"/>
      </a:accent5>
      <a:accent6>
        <a:srgbClr val="3997C5"/>
      </a:accent6>
      <a:hlink>
        <a:srgbClr val="0092FF"/>
      </a:hlink>
      <a:folHlink>
        <a:srgbClr val="00EAF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0141 - TMC_COOP_Presentation_Template_BRAND template_SEPT'23_V8.pptx" id="{C61B9A4C-6107-4F46-A426-06960B0A1F29}" vid="{90144460-7372-4A90-B198-23BB554FA87B}"/>
    </a:ext>
  </a:extLst>
</a:theme>
</file>

<file path=ppt/theme/theme5.xml><?xml version="1.0" encoding="utf-8"?>
<a:theme xmlns:a="http://schemas.openxmlformats.org/drawingml/2006/main" name="Subheading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0141 - TMC_COOP_Presentation_Template_BRAND template_SEPT'23_V8.pptx" id="{C61B9A4C-6107-4F46-A426-06960B0A1F29}" vid="{A9E6F436-945C-47F9-BDB7-8C6AFF9D9AFF}"/>
    </a:ext>
  </a:extLst>
</a:theme>
</file>

<file path=ppt/theme/theme6.xml><?xml version="1.0" encoding="utf-8"?>
<a:theme xmlns:a="http://schemas.openxmlformats.org/drawingml/2006/main" name="Subheading 2">
  <a:themeElements>
    <a:clrScheme name="Your Coop">
      <a:dk1>
        <a:srgbClr val="407196"/>
      </a:dk1>
      <a:lt1>
        <a:srgbClr val="FFFFFF"/>
      </a:lt1>
      <a:dk2>
        <a:srgbClr val="2E526F"/>
      </a:dk2>
      <a:lt2>
        <a:srgbClr val="E7E6E6"/>
      </a:lt2>
      <a:accent1>
        <a:srgbClr val="407196"/>
      </a:accent1>
      <a:accent2>
        <a:srgbClr val="F5B6B4"/>
      </a:accent2>
      <a:accent3>
        <a:srgbClr val="E8715D"/>
      </a:accent3>
      <a:accent4>
        <a:srgbClr val="FEB81D"/>
      </a:accent4>
      <a:accent5>
        <a:srgbClr val="5C7C5E"/>
      </a:accent5>
      <a:accent6>
        <a:srgbClr val="3A98C4"/>
      </a:accent6>
      <a:hlink>
        <a:srgbClr val="0092FF"/>
      </a:hlink>
      <a:folHlink>
        <a:srgbClr val="00EAF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0141 - TMC_COOP_Presentation_Template_BRAND template_SEPT'23_V8.pptx" id="{C61B9A4C-6107-4F46-A426-06960B0A1F29}" vid="{07660809-387B-4669-B6C5-B8605B50DDFB}"/>
    </a:ext>
  </a:extLst>
</a:theme>
</file>

<file path=ppt/theme/theme7.xml><?xml version="1.0" encoding="utf-8"?>
<a:theme xmlns:a="http://schemas.openxmlformats.org/drawingml/2006/main" name="Blank Slide">
  <a:themeElements>
    <a:clrScheme name="Your Coop">
      <a:dk1>
        <a:srgbClr val="2B7098"/>
      </a:dk1>
      <a:lt1>
        <a:srgbClr val="FFFFFF"/>
      </a:lt1>
      <a:dk2>
        <a:srgbClr val="2E526F"/>
      </a:dk2>
      <a:lt2>
        <a:srgbClr val="E7E6E6"/>
      </a:lt2>
      <a:accent1>
        <a:srgbClr val="2B7098"/>
      </a:accent1>
      <a:accent2>
        <a:srgbClr val="F5B6B4"/>
      </a:accent2>
      <a:accent3>
        <a:srgbClr val="E8715D"/>
      </a:accent3>
      <a:accent4>
        <a:srgbClr val="FEB81D"/>
      </a:accent4>
      <a:accent5>
        <a:srgbClr val="5C7C5E"/>
      </a:accent5>
      <a:accent6>
        <a:srgbClr val="3A98C4"/>
      </a:accent6>
      <a:hlink>
        <a:srgbClr val="0092FF"/>
      </a:hlink>
      <a:folHlink>
        <a:srgbClr val="00EAF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0141 - TMC_COOP_Presentation_Template_BRAND template_SEPT'23_V8.pptx" id="{C61B9A4C-6107-4F46-A426-06960B0A1F29}" vid="{546D793B-DDD4-4CE9-8ED3-5B1E9DCA072C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D7EFDDF4F3994EB50DA5523C2B0E4C" ma:contentTypeVersion="17" ma:contentTypeDescription="Create a new document." ma:contentTypeScope="" ma:versionID="7db44d45ecf7cb196e434bb501ec5259">
  <xsd:schema xmlns:xsd="http://www.w3.org/2001/XMLSchema" xmlns:xs="http://www.w3.org/2001/XMLSchema" xmlns:p="http://schemas.microsoft.com/office/2006/metadata/properties" xmlns:ns3="e04a227b-f461-4a3a-a295-b4c09e26ae21" xmlns:ns4="19e07f2f-d45a-40e8-880e-e520f1ff0be7" targetNamespace="http://schemas.microsoft.com/office/2006/metadata/properties" ma:root="true" ma:fieldsID="8a60138dd257b8ac28d5c452d3dad1a5" ns3:_="" ns4:_="">
    <xsd:import namespace="e04a227b-f461-4a3a-a295-b4c09e26ae21"/>
    <xsd:import namespace="19e07f2f-d45a-40e8-880e-e520f1ff0b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4a227b-f461-4a3a-a295-b4c09e26a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e07f2f-d45a-40e8-880e-e520f1ff0be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04a227b-f461-4a3a-a295-b4c09e26ae2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DBCD90-9E2C-4EC2-A218-647BA9669A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4a227b-f461-4a3a-a295-b4c09e26ae21"/>
    <ds:schemaRef ds:uri="19e07f2f-d45a-40e8-880e-e520f1ff0b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7B3248-BD58-4A53-B44F-AD2B7FF2A5D3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19e07f2f-d45a-40e8-880e-e520f1ff0be7"/>
    <ds:schemaRef ds:uri="http://schemas.openxmlformats.org/package/2006/metadata/core-properties"/>
    <ds:schemaRef ds:uri="e04a227b-f461-4a3a-a295-b4c09e26ae21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4708578-9566-40AF-B8FA-2E5841B7FF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580</Words>
  <Application>Microsoft Office PowerPoint</Application>
  <PresentationFormat>Widescreen</PresentationFormat>
  <Paragraphs>43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Doing Good Together_BRAND_Title slide</vt:lpstr>
      <vt:lpstr>Trading Groups </vt:lpstr>
      <vt:lpstr>Create your own </vt:lpstr>
      <vt:lpstr>Content slides - 1</vt:lpstr>
      <vt:lpstr>Subheading 1</vt:lpstr>
      <vt:lpstr>Subheading 2</vt:lpstr>
      <vt:lpstr>Blank Slide</vt:lpstr>
      <vt:lpstr>Manager Recommendation Internal LEAP Applicants Competency Qualifications</vt:lpstr>
      <vt:lpstr>Application Process</vt:lpstr>
      <vt:lpstr>Assessing Potential</vt:lpstr>
      <vt:lpstr>Manager Guidance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McCarthy</dc:creator>
  <cp:lastModifiedBy>Claire McCarthy</cp:lastModifiedBy>
  <cp:revision>6</cp:revision>
  <dcterms:created xsi:type="dcterms:W3CDTF">2023-12-11T15:20:56Z</dcterms:created>
  <dcterms:modified xsi:type="dcterms:W3CDTF">2024-01-04T16:03:45Z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74e17b-d8d0-4731-945f-6a05a4cc5c34_Enabled">
    <vt:lpwstr>true</vt:lpwstr>
  </property>
  <property fmtid="{D5CDD505-2E9C-101B-9397-08002B2CF9AE}" pid="3" name="MSIP_Label_4074e17b-d8d0-4731-945f-6a05a4cc5c34_SetDate">
    <vt:lpwstr>2023-05-09T19:20:58Z</vt:lpwstr>
  </property>
  <property fmtid="{D5CDD505-2E9C-101B-9397-08002B2CF9AE}" pid="4" name="MSIP_Label_4074e17b-d8d0-4731-945f-6a05a4cc5c34_Method">
    <vt:lpwstr>Standard</vt:lpwstr>
  </property>
  <property fmtid="{D5CDD505-2E9C-101B-9397-08002B2CF9AE}" pid="5" name="MSIP_Label_4074e17b-d8d0-4731-945f-6a05a4cc5c34_Name">
    <vt:lpwstr>4074e17b-d8d0-4731-945f-6a05a4cc5c34</vt:lpwstr>
  </property>
  <property fmtid="{D5CDD505-2E9C-101B-9397-08002B2CF9AE}" pid="6" name="MSIP_Label_4074e17b-d8d0-4731-945f-6a05a4cc5c34_SiteId">
    <vt:lpwstr>a8272d25-1020-438a-a5d0-a38cd3ff38b0</vt:lpwstr>
  </property>
  <property fmtid="{D5CDD505-2E9C-101B-9397-08002B2CF9AE}" pid="7" name="MSIP_Label_4074e17b-d8d0-4731-945f-6a05a4cc5c34_ActionId">
    <vt:lpwstr>2b205aff-f86d-4229-ba66-71d89cee5f45</vt:lpwstr>
  </property>
  <property fmtid="{D5CDD505-2E9C-101B-9397-08002B2CF9AE}" pid="8" name="MSIP_Label_4074e17b-d8d0-4731-945f-6a05a4cc5c34_ContentBits">
    <vt:lpwstr>0</vt:lpwstr>
  </property>
  <property fmtid="{D5CDD505-2E9C-101B-9397-08002B2CF9AE}" pid="9" name="ContentTypeId">
    <vt:lpwstr>0x010100AAD7EFDDF4F3994EB50DA5523C2B0E4C</vt:lpwstr>
  </property>
</Properties>
</file>