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drawings/drawing1.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696" r:id="rId6"/>
    <p:sldMasterId id="2147483731" r:id="rId7"/>
    <p:sldMasterId id="2147483743" r:id="rId8"/>
    <p:sldMasterId id="2147483758" r:id="rId9"/>
    <p:sldMasterId id="2147483761" r:id="rId10"/>
    <p:sldMasterId id="2147483774" r:id="rId11"/>
  </p:sldMasterIdLst>
  <p:notesMasterIdLst>
    <p:notesMasterId r:id="rId58"/>
  </p:notesMasterIdLst>
  <p:sldIdLst>
    <p:sldId id="7802" r:id="rId12"/>
    <p:sldId id="7844" r:id="rId13"/>
    <p:sldId id="8391" r:id="rId14"/>
    <p:sldId id="8680" r:id="rId15"/>
    <p:sldId id="8174" r:id="rId16"/>
    <p:sldId id="8719" r:id="rId17"/>
    <p:sldId id="297" r:id="rId18"/>
    <p:sldId id="8181" r:id="rId19"/>
    <p:sldId id="8725" r:id="rId20"/>
    <p:sldId id="256" r:id="rId21"/>
    <p:sldId id="9022" r:id="rId22"/>
    <p:sldId id="259" r:id="rId23"/>
    <p:sldId id="270" r:id="rId24"/>
    <p:sldId id="279" r:id="rId25"/>
    <p:sldId id="9023" r:id="rId26"/>
    <p:sldId id="284" r:id="rId27"/>
    <p:sldId id="286" r:id="rId28"/>
    <p:sldId id="267" r:id="rId29"/>
    <p:sldId id="9024" r:id="rId30"/>
    <p:sldId id="9025" r:id="rId31"/>
    <p:sldId id="257" r:id="rId32"/>
    <p:sldId id="265" r:id="rId33"/>
    <p:sldId id="264" r:id="rId34"/>
    <p:sldId id="9026" r:id="rId35"/>
    <p:sldId id="275" r:id="rId36"/>
    <p:sldId id="276" r:id="rId37"/>
    <p:sldId id="277" r:id="rId38"/>
    <p:sldId id="278" r:id="rId39"/>
    <p:sldId id="271" r:id="rId40"/>
    <p:sldId id="9027" r:id="rId41"/>
    <p:sldId id="280" r:id="rId42"/>
    <p:sldId id="281" r:id="rId43"/>
    <p:sldId id="282" r:id="rId44"/>
    <p:sldId id="272" r:id="rId45"/>
    <p:sldId id="13043" r:id="rId46"/>
    <p:sldId id="13042" r:id="rId47"/>
    <p:sldId id="13037" r:id="rId48"/>
    <p:sldId id="13038" r:id="rId49"/>
    <p:sldId id="13039" r:id="rId50"/>
    <p:sldId id="268" r:id="rId51"/>
    <p:sldId id="262" r:id="rId52"/>
    <p:sldId id="13040" r:id="rId53"/>
    <p:sldId id="260" r:id="rId54"/>
    <p:sldId id="261" r:id="rId55"/>
    <p:sldId id="13041" r:id="rId56"/>
    <p:sldId id="8213" r:id="rId5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mma Allardyce" initials="GA" lastIdx="1" clrIdx="0">
    <p:extLst>
      <p:ext uri="{19B8F6BF-5375-455C-9EA6-DF929625EA0E}">
        <p15:presenceInfo xmlns:p15="http://schemas.microsoft.com/office/powerpoint/2012/main" userId="S::Gemma.Allardyce@midcounties.coop::1157d1ec-b9fc-4fc2-9d24-58ed66da860d" providerId="AD"/>
      </p:ext>
    </p:extLst>
  </p:cmAuthor>
  <p:cmAuthor id="2" name="Rupert Newman" initials="RN" lastIdx="1" clrIdx="1">
    <p:extLst>
      <p:ext uri="{19B8F6BF-5375-455C-9EA6-DF929625EA0E}">
        <p15:presenceInfo xmlns:p15="http://schemas.microsoft.com/office/powerpoint/2012/main" userId="S::Rupert.Newman@midcounties.coop::675778fe-6d9f-4759-b3d3-9f3e47e9db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50068"/>
    <a:srgbClr val="66FFFF"/>
    <a:srgbClr val="66CCFF"/>
    <a:srgbClr val="CCFFFF"/>
    <a:srgbClr val="FFFFFF"/>
    <a:srgbClr val="8A1566"/>
    <a:srgbClr val="C48CB3"/>
    <a:srgbClr val="8A1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4DD008-3EC7-47C4-A940-951AA22362C4}" v="4" dt="2022-04-07T09:06:40.0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43" autoAdjust="0"/>
    <p:restoredTop sz="94660"/>
  </p:normalViewPr>
  <p:slideViewPr>
    <p:cSldViewPr snapToGrid="0">
      <p:cViewPr varScale="1">
        <p:scale>
          <a:sx n="71" d="100"/>
          <a:sy n="71" d="100"/>
        </p:scale>
        <p:origin x="979" y="67"/>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accent1"/>
                </a:solidFill>
                <a:latin typeface="+mj-lt"/>
                <a:ea typeface="+mn-ea"/>
                <a:cs typeface="+mn-cs"/>
              </a:defRPr>
            </a:pPr>
            <a:r>
              <a:rPr lang="en-US" sz="1200" b="0" i="0" baseline="0" dirty="0">
                <a:solidFill>
                  <a:schemeClr val="accent1"/>
                </a:solidFill>
                <a:effectLst/>
                <a:latin typeface="+mj-lt"/>
              </a:rPr>
              <a:t>Implied year-on-year sales growth</a:t>
            </a:r>
            <a:endParaRPr lang="en-GB" sz="1200" dirty="0">
              <a:solidFill>
                <a:schemeClr val="accent1"/>
              </a:solidFill>
              <a:effectLst/>
              <a:latin typeface="+mj-lt"/>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accent1"/>
              </a:solidFill>
              <a:latin typeface="+mj-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15432F"/>
              </a:solidFill>
              <a:ln>
                <a:noFill/>
              </a:ln>
              <a:effectLst/>
            </c:spPr>
            <c:extLst>
              <c:ext xmlns:c16="http://schemas.microsoft.com/office/drawing/2014/chart" uri="{C3380CC4-5D6E-409C-BE32-E72D297353CC}">
                <c16:uniqueId val="{0000000D-9BA8-4447-9131-EBCF945AFC09}"/>
              </c:ext>
            </c:extLst>
          </c:dPt>
          <c:dPt>
            <c:idx val="1"/>
            <c:invertIfNegative val="0"/>
            <c:bubble3D val="0"/>
            <c:spPr>
              <a:solidFill>
                <a:srgbClr val="78BE20"/>
              </a:solidFill>
              <a:ln>
                <a:noFill/>
              </a:ln>
              <a:effectLst/>
            </c:spPr>
            <c:extLst>
              <c:ext xmlns:c16="http://schemas.microsoft.com/office/drawing/2014/chart" uri="{C3380CC4-5D6E-409C-BE32-E72D297353CC}">
                <c16:uniqueId val="{0000000C-9BA8-4447-9131-EBCF945AFC09}"/>
              </c:ext>
            </c:extLst>
          </c:dPt>
          <c:dPt>
            <c:idx val="2"/>
            <c:invertIfNegative val="0"/>
            <c:bubble3D val="0"/>
            <c:spPr>
              <a:solidFill>
                <a:srgbClr val="EE212D"/>
              </a:solidFill>
              <a:ln>
                <a:noFill/>
              </a:ln>
              <a:effectLst/>
            </c:spPr>
            <c:extLst>
              <c:ext xmlns:c16="http://schemas.microsoft.com/office/drawing/2014/chart" uri="{C3380CC4-5D6E-409C-BE32-E72D297353CC}">
                <c16:uniqueId val="{0000000B-9BA8-4447-9131-EBCF945AFC09}"/>
              </c:ext>
            </c:extLst>
          </c:dPt>
          <c:dPt>
            <c:idx val="3"/>
            <c:invertIfNegative val="0"/>
            <c:bubble3D val="0"/>
            <c:spPr>
              <a:solidFill>
                <a:srgbClr val="00B4E3"/>
              </a:solidFill>
              <a:ln>
                <a:noFill/>
              </a:ln>
              <a:effectLst/>
            </c:spPr>
            <c:extLst>
              <c:ext xmlns:c16="http://schemas.microsoft.com/office/drawing/2014/chart" uri="{C3380CC4-5D6E-409C-BE32-E72D297353CC}">
                <c16:uniqueId val="{0000000A-9BA8-4447-9131-EBCF945AFC09}"/>
              </c:ext>
            </c:extLst>
          </c:dPt>
          <c:dPt>
            <c:idx val="4"/>
            <c:invertIfNegative val="0"/>
            <c:bubble3D val="0"/>
            <c:spPr>
              <a:solidFill>
                <a:srgbClr val="6B961E"/>
              </a:solidFill>
              <a:ln>
                <a:noFill/>
              </a:ln>
              <a:effectLst/>
            </c:spPr>
            <c:extLst>
              <c:ext xmlns:c16="http://schemas.microsoft.com/office/drawing/2014/chart" uri="{C3380CC4-5D6E-409C-BE32-E72D297353CC}">
                <c16:uniqueId val="{00000009-9BA8-4447-9131-EBCF945AFC09}"/>
              </c:ext>
            </c:extLst>
          </c:dPt>
          <c:dPt>
            <c:idx val="5"/>
            <c:invertIfNegative val="0"/>
            <c:bubble3D val="0"/>
            <c:spPr>
              <a:solidFill>
                <a:srgbClr val="EC921A"/>
              </a:solidFill>
              <a:ln>
                <a:noFill/>
              </a:ln>
              <a:effectLst/>
            </c:spPr>
            <c:extLst>
              <c:ext xmlns:c16="http://schemas.microsoft.com/office/drawing/2014/chart" uri="{C3380CC4-5D6E-409C-BE32-E72D297353CC}">
                <c16:uniqueId val="{00000008-9BA8-4447-9131-EBCF945AFC09}"/>
              </c:ext>
            </c:extLst>
          </c:dPt>
          <c:dPt>
            <c:idx val="6"/>
            <c:invertIfNegative val="0"/>
            <c:bubble3D val="0"/>
            <c:spPr>
              <a:solidFill>
                <a:srgbClr val="56004E"/>
              </a:solidFill>
              <a:ln>
                <a:noFill/>
              </a:ln>
              <a:effectLst/>
            </c:spPr>
            <c:extLst>
              <c:ext xmlns:c16="http://schemas.microsoft.com/office/drawing/2014/chart" uri="{C3380CC4-5D6E-409C-BE32-E72D297353CC}">
                <c16:uniqueId val="{00000007-9BA8-4447-9131-EBCF945AFC09}"/>
              </c:ext>
            </c:extLst>
          </c:dPt>
          <c:dPt>
            <c:idx val="7"/>
            <c:invertIfNegative val="0"/>
            <c:bubble3D val="0"/>
            <c:spPr>
              <a:solidFill>
                <a:srgbClr val="004E9E"/>
              </a:solidFill>
              <a:ln>
                <a:noFill/>
              </a:ln>
              <a:effectLst/>
            </c:spPr>
            <c:extLst>
              <c:ext xmlns:c16="http://schemas.microsoft.com/office/drawing/2014/chart" uri="{C3380CC4-5D6E-409C-BE32-E72D297353CC}">
                <c16:uniqueId val="{00000006-9BA8-4447-9131-EBCF945AFC09}"/>
              </c:ext>
            </c:extLst>
          </c:dPt>
          <c:dPt>
            <c:idx val="8"/>
            <c:invertIfNegative val="0"/>
            <c:bubble3D val="0"/>
            <c:spPr>
              <a:solidFill>
                <a:srgbClr val="141F5A"/>
              </a:solidFill>
              <a:ln>
                <a:noFill/>
              </a:ln>
              <a:effectLst/>
            </c:spPr>
            <c:extLst>
              <c:ext xmlns:c16="http://schemas.microsoft.com/office/drawing/2014/chart" uri="{C3380CC4-5D6E-409C-BE32-E72D297353CC}">
                <c16:uniqueId val="{00000005-9BA8-4447-9131-EBCF945AFC09}"/>
              </c:ext>
            </c:extLst>
          </c:dPt>
          <c:dPt>
            <c:idx val="9"/>
            <c:invertIfNegative val="0"/>
            <c:bubble3D val="0"/>
            <c:spPr>
              <a:solidFill>
                <a:srgbClr val="00539B"/>
              </a:solidFill>
              <a:ln>
                <a:noFill/>
              </a:ln>
              <a:effectLst/>
            </c:spPr>
            <c:extLst>
              <c:ext xmlns:c16="http://schemas.microsoft.com/office/drawing/2014/chart" uri="{C3380CC4-5D6E-409C-BE32-E72D297353CC}">
                <c16:uniqueId val="{00000004-9BA8-4447-9131-EBCF945AFC09}"/>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Morrisons</c:v>
                </c:pt>
                <c:pt idx="1">
                  <c:v>Asda</c:v>
                </c:pt>
                <c:pt idx="2">
                  <c:v>Iceland</c:v>
                </c:pt>
                <c:pt idx="3">
                  <c:v>Co-op</c:v>
                </c:pt>
                <c:pt idx="4">
                  <c:v>Waitrose</c:v>
                </c:pt>
                <c:pt idx="5">
                  <c:v>Sainsbury's</c:v>
                </c:pt>
                <c:pt idx="6">
                  <c:v>Ocado</c:v>
                </c:pt>
                <c:pt idx="7">
                  <c:v>Tesco</c:v>
                </c:pt>
                <c:pt idx="8">
                  <c:v>Aldi</c:v>
                </c:pt>
                <c:pt idx="9">
                  <c:v>Lidl</c:v>
                </c:pt>
              </c:strCache>
            </c:strRef>
          </c:cat>
          <c:val>
            <c:numRef>
              <c:f>Sheet1!$B$2:$B$11</c:f>
              <c:numCache>
                <c:formatCode>General</c:formatCode>
                <c:ptCount val="10"/>
                <c:pt idx="0">
                  <c:v>-11.5</c:v>
                </c:pt>
                <c:pt idx="1">
                  <c:v>-9.9</c:v>
                </c:pt>
                <c:pt idx="2">
                  <c:v>-9.6</c:v>
                </c:pt>
                <c:pt idx="3">
                  <c:v>-8.5</c:v>
                </c:pt>
                <c:pt idx="4">
                  <c:v>-8.5</c:v>
                </c:pt>
                <c:pt idx="5">
                  <c:v>-7.5</c:v>
                </c:pt>
                <c:pt idx="6">
                  <c:v>-6.7</c:v>
                </c:pt>
                <c:pt idx="7">
                  <c:v>-5.2</c:v>
                </c:pt>
                <c:pt idx="8">
                  <c:v>3.6</c:v>
                </c:pt>
                <c:pt idx="9">
                  <c:v>3.6</c:v>
                </c:pt>
              </c:numCache>
            </c:numRef>
          </c:val>
          <c:extLst>
            <c:ext xmlns:c16="http://schemas.microsoft.com/office/drawing/2014/chart" uri="{C3380CC4-5D6E-409C-BE32-E72D297353CC}">
              <c16:uniqueId val="{00000000-9BA8-4447-9131-EBCF945AFC09}"/>
            </c:ext>
          </c:extLst>
        </c:ser>
        <c:dLbls>
          <c:showLegendKey val="0"/>
          <c:showVal val="0"/>
          <c:showCatName val="0"/>
          <c:showSerName val="0"/>
          <c:showPercent val="0"/>
          <c:showBubbleSize val="0"/>
        </c:dLbls>
        <c:gapWidth val="182"/>
        <c:axId val="426008512"/>
        <c:axId val="426001296"/>
      </c:barChart>
      <c:catAx>
        <c:axId val="426008512"/>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6001296"/>
        <c:crosses val="autoZero"/>
        <c:auto val="1"/>
        <c:lblAlgn val="ctr"/>
        <c:lblOffset val="100"/>
        <c:noMultiLvlLbl val="0"/>
      </c:catAx>
      <c:valAx>
        <c:axId val="426001296"/>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600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lgn="ctr" rtl="0">
            <a:defRPr lang="en-US" sz="1200" b="0" i="0" u="none" strike="noStrike" kern="1200" spc="0" baseline="0">
              <a:solidFill>
                <a:schemeClr val="accent1"/>
              </a:solidFill>
              <a:effectLst/>
              <a:latin typeface="+mj-lt"/>
              <a:ea typeface="+mn-ea"/>
              <a:cs typeface="+mn-cs"/>
            </a:defRPr>
          </a:pPr>
          <a:endParaRPr lang="en-US"/>
        </a:p>
      </c:txPr>
    </c:title>
    <c:autoTitleDeleted val="0"/>
    <c:plotArea>
      <c:layout>
        <c:manualLayout>
          <c:layoutTarget val="inner"/>
          <c:xMode val="edge"/>
          <c:yMode val="edge"/>
          <c:x val="0.25121707080928213"/>
          <c:y val="0.24483404255319149"/>
          <c:w val="0.52234133308050656"/>
          <c:h val="0.71771914893617039"/>
        </c:manualLayout>
      </c:layout>
      <c:pieChart>
        <c:varyColors val="1"/>
        <c:ser>
          <c:idx val="0"/>
          <c:order val="0"/>
          <c:tx>
            <c:strRef>
              <c:f>Sheet1!$B$1</c:f>
              <c:strCache>
                <c:ptCount val="1"/>
                <c:pt idx="0">
                  <c:v>Market share</c:v>
                </c:pt>
              </c:strCache>
            </c:strRef>
          </c:tx>
          <c:dPt>
            <c:idx val="0"/>
            <c:bubble3D val="0"/>
            <c:spPr>
              <a:solidFill>
                <a:srgbClr val="004E9E"/>
              </a:solidFill>
              <a:ln w="19050">
                <a:solidFill>
                  <a:schemeClr val="lt1"/>
                </a:solidFill>
              </a:ln>
              <a:effectLst/>
            </c:spPr>
            <c:extLst>
              <c:ext xmlns:c16="http://schemas.microsoft.com/office/drawing/2014/chart" uri="{C3380CC4-5D6E-409C-BE32-E72D297353CC}">
                <c16:uniqueId val="{00000002-4A0F-4657-B916-DC830DAA80E9}"/>
              </c:ext>
            </c:extLst>
          </c:dPt>
          <c:dPt>
            <c:idx val="1"/>
            <c:bubble3D val="0"/>
            <c:spPr>
              <a:solidFill>
                <a:srgbClr val="EC921A"/>
              </a:solidFill>
              <a:ln w="19050">
                <a:solidFill>
                  <a:schemeClr val="lt1"/>
                </a:solidFill>
              </a:ln>
              <a:effectLst/>
            </c:spPr>
            <c:extLst>
              <c:ext xmlns:c16="http://schemas.microsoft.com/office/drawing/2014/chart" uri="{C3380CC4-5D6E-409C-BE32-E72D297353CC}">
                <c16:uniqueId val="{00000003-4A0F-4657-B916-DC830DAA80E9}"/>
              </c:ext>
            </c:extLst>
          </c:dPt>
          <c:dPt>
            <c:idx val="2"/>
            <c:bubble3D val="0"/>
            <c:spPr>
              <a:solidFill>
                <a:srgbClr val="78BE20"/>
              </a:solidFill>
              <a:ln w="19050">
                <a:solidFill>
                  <a:schemeClr val="lt1"/>
                </a:solidFill>
              </a:ln>
              <a:effectLst/>
            </c:spPr>
            <c:extLst>
              <c:ext xmlns:c16="http://schemas.microsoft.com/office/drawing/2014/chart" uri="{C3380CC4-5D6E-409C-BE32-E72D297353CC}">
                <c16:uniqueId val="{00000004-4A0F-4657-B916-DC830DAA80E9}"/>
              </c:ext>
            </c:extLst>
          </c:dPt>
          <c:dPt>
            <c:idx val="3"/>
            <c:bubble3D val="0"/>
            <c:spPr>
              <a:solidFill>
                <a:srgbClr val="15432F"/>
              </a:solidFill>
              <a:ln w="19050">
                <a:solidFill>
                  <a:schemeClr val="lt1"/>
                </a:solidFill>
              </a:ln>
              <a:effectLst/>
            </c:spPr>
            <c:extLst>
              <c:ext xmlns:c16="http://schemas.microsoft.com/office/drawing/2014/chart" uri="{C3380CC4-5D6E-409C-BE32-E72D297353CC}">
                <c16:uniqueId val="{00000005-4A0F-4657-B916-DC830DAA80E9}"/>
              </c:ext>
            </c:extLst>
          </c:dPt>
          <c:dPt>
            <c:idx val="4"/>
            <c:bubble3D val="0"/>
            <c:spPr>
              <a:solidFill>
                <a:srgbClr val="141F5A"/>
              </a:solidFill>
              <a:ln w="19050">
                <a:solidFill>
                  <a:schemeClr val="lt1"/>
                </a:solidFill>
              </a:ln>
              <a:effectLst/>
            </c:spPr>
            <c:extLst>
              <c:ext xmlns:c16="http://schemas.microsoft.com/office/drawing/2014/chart" uri="{C3380CC4-5D6E-409C-BE32-E72D297353CC}">
                <c16:uniqueId val="{00000006-4A0F-4657-B916-DC830DAA80E9}"/>
              </c:ext>
            </c:extLst>
          </c:dPt>
          <c:dPt>
            <c:idx val="5"/>
            <c:bubble3D val="0"/>
            <c:spPr>
              <a:solidFill>
                <a:srgbClr val="00539B"/>
              </a:solidFill>
              <a:ln w="19050">
                <a:solidFill>
                  <a:schemeClr val="lt1"/>
                </a:solidFill>
              </a:ln>
              <a:effectLst/>
            </c:spPr>
            <c:extLst>
              <c:ext xmlns:c16="http://schemas.microsoft.com/office/drawing/2014/chart" uri="{C3380CC4-5D6E-409C-BE32-E72D297353CC}">
                <c16:uniqueId val="{00000007-4A0F-4657-B916-DC830DAA80E9}"/>
              </c:ext>
            </c:extLst>
          </c:dPt>
          <c:dPt>
            <c:idx val="6"/>
            <c:bubble3D val="0"/>
            <c:spPr>
              <a:solidFill>
                <a:srgbClr val="00B4E3"/>
              </a:solidFill>
              <a:ln w="19050">
                <a:solidFill>
                  <a:schemeClr val="lt1"/>
                </a:solidFill>
              </a:ln>
              <a:effectLst/>
            </c:spPr>
            <c:extLst>
              <c:ext xmlns:c16="http://schemas.microsoft.com/office/drawing/2014/chart" uri="{C3380CC4-5D6E-409C-BE32-E72D297353CC}">
                <c16:uniqueId val="{00000008-4A0F-4657-B916-DC830DAA80E9}"/>
              </c:ext>
            </c:extLst>
          </c:dPt>
          <c:dPt>
            <c:idx val="7"/>
            <c:bubble3D val="0"/>
            <c:spPr>
              <a:solidFill>
                <a:srgbClr val="6B961E"/>
              </a:solidFill>
              <a:ln w="19050">
                <a:solidFill>
                  <a:schemeClr val="lt1"/>
                </a:solidFill>
              </a:ln>
              <a:effectLst/>
            </c:spPr>
            <c:extLst>
              <c:ext xmlns:c16="http://schemas.microsoft.com/office/drawing/2014/chart" uri="{C3380CC4-5D6E-409C-BE32-E72D297353CC}">
                <c16:uniqueId val="{00000009-4A0F-4657-B916-DC830DAA80E9}"/>
              </c:ext>
            </c:extLst>
          </c:dPt>
          <c:dPt>
            <c:idx val="8"/>
            <c:bubble3D val="0"/>
            <c:spPr>
              <a:solidFill>
                <a:srgbClr val="EE212D"/>
              </a:solidFill>
              <a:ln w="19050">
                <a:solidFill>
                  <a:schemeClr val="lt1"/>
                </a:solidFill>
              </a:ln>
              <a:effectLst/>
            </c:spPr>
            <c:extLst>
              <c:ext xmlns:c16="http://schemas.microsoft.com/office/drawing/2014/chart" uri="{C3380CC4-5D6E-409C-BE32-E72D297353CC}">
                <c16:uniqueId val="{0000000A-4A0F-4657-B916-DC830DAA80E9}"/>
              </c:ext>
            </c:extLst>
          </c:dPt>
          <c:dPt>
            <c:idx val="9"/>
            <c:bubble3D val="0"/>
            <c:spPr>
              <a:solidFill>
                <a:srgbClr val="A6A6A6"/>
              </a:solidFill>
              <a:ln w="19050">
                <a:solidFill>
                  <a:schemeClr val="lt1"/>
                </a:solidFill>
              </a:ln>
              <a:effectLst/>
            </c:spPr>
            <c:extLst>
              <c:ext xmlns:c16="http://schemas.microsoft.com/office/drawing/2014/chart" uri="{C3380CC4-5D6E-409C-BE32-E72D297353CC}">
                <c16:uniqueId val="{0000000B-4A0F-4657-B916-DC830DAA80E9}"/>
              </c:ext>
            </c:extLst>
          </c:dPt>
          <c:dPt>
            <c:idx val="10"/>
            <c:bubble3D val="0"/>
            <c:spPr>
              <a:solidFill>
                <a:srgbClr val="56004E"/>
              </a:solidFill>
              <a:ln w="19050">
                <a:solidFill>
                  <a:schemeClr val="lt1"/>
                </a:solidFill>
              </a:ln>
              <a:effectLst/>
            </c:spPr>
            <c:extLst>
              <c:ext xmlns:c16="http://schemas.microsoft.com/office/drawing/2014/chart" uri="{C3380CC4-5D6E-409C-BE32-E72D297353CC}">
                <c16:uniqueId val="{0000000D-4A0F-4657-B916-DC830DAA80E9}"/>
              </c:ext>
            </c:extLst>
          </c:dPt>
          <c:dPt>
            <c:idx val="11"/>
            <c:bubble3D val="0"/>
            <c:spPr>
              <a:solidFill>
                <a:srgbClr val="E6E6E6"/>
              </a:solidFill>
              <a:ln w="19050">
                <a:solidFill>
                  <a:schemeClr val="lt1"/>
                </a:solidFill>
              </a:ln>
              <a:effectLst/>
            </c:spPr>
            <c:extLst>
              <c:ext xmlns:c16="http://schemas.microsoft.com/office/drawing/2014/chart" uri="{C3380CC4-5D6E-409C-BE32-E72D297353CC}">
                <c16:uniqueId val="{0000000C-4A0F-4657-B916-DC830DAA80E9}"/>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4A0F-4657-B916-DC830DAA80E9}"/>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4A0F-4657-B916-DC830DAA80E9}"/>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4A0F-4657-B916-DC830DAA80E9}"/>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4A0F-4657-B916-DC830DAA80E9}"/>
                </c:ext>
              </c:extLst>
            </c:dLbl>
            <c:dLbl>
              <c:idx val="4"/>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4A0F-4657-B916-DC830DAA80E9}"/>
                </c:ext>
              </c:extLst>
            </c:dLbl>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4A0F-4657-B916-DC830DAA80E9}"/>
                </c:ext>
              </c:extLst>
            </c:dLbl>
            <c:dLbl>
              <c:idx val="6"/>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4A0F-4657-B916-DC830DAA80E9}"/>
                </c:ext>
              </c:extLst>
            </c:dLbl>
            <c:dLbl>
              <c:idx val="7"/>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4A0F-4657-B916-DC830DAA80E9}"/>
                </c:ext>
              </c:extLst>
            </c:dLbl>
            <c:dLbl>
              <c:idx val="9"/>
              <c:layout>
                <c:manualLayout>
                  <c:x val="4.628829249574281E-2"/>
                  <c:y val="-7.97753727592561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A0F-4657-B916-DC830DAA80E9}"/>
                </c:ext>
              </c:extLst>
            </c:dLbl>
            <c:dLbl>
              <c:idx val="11"/>
              <c:layout>
                <c:manualLayout>
                  <c:x val="6.4492804090177269E-2"/>
                  <c:y val="-3.41728262690567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A0F-4657-B916-DC830DAA80E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Sheet1!$A$2:$A$13</c:f>
              <c:strCache>
                <c:ptCount val="12"/>
                <c:pt idx="0">
                  <c:v>Tesco</c:v>
                </c:pt>
                <c:pt idx="1">
                  <c:v>Sainsbury's</c:v>
                </c:pt>
                <c:pt idx="2">
                  <c:v>Asda</c:v>
                </c:pt>
                <c:pt idx="3">
                  <c:v>Morrisons</c:v>
                </c:pt>
                <c:pt idx="4">
                  <c:v>Aldi</c:v>
                </c:pt>
                <c:pt idx="5">
                  <c:v>Lidl</c:v>
                </c:pt>
                <c:pt idx="6">
                  <c:v>Co-op</c:v>
                </c:pt>
                <c:pt idx="7">
                  <c:v>Waitrose</c:v>
                </c:pt>
                <c:pt idx="8">
                  <c:v>Iceland</c:v>
                </c:pt>
                <c:pt idx="9">
                  <c:v>Other multiples</c:v>
                </c:pt>
                <c:pt idx="10">
                  <c:v>Ocado</c:v>
                </c:pt>
                <c:pt idx="11">
                  <c:v>Symbols &amp; independents </c:v>
                </c:pt>
              </c:strCache>
            </c:strRef>
          </c:cat>
          <c:val>
            <c:numRef>
              <c:f>Sheet1!$B$2:$B$13</c:f>
              <c:numCache>
                <c:formatCode>General</c:formatCode>
                <c:ptCount val="12"/>
                <c:pt idx="0">
                  <c:v>27.4</c:v>
                </c:pt>
                <c:pt idx="1">
                  <c:v>15.1</c:v>
                </c:pt>
                <c:pt idx="2">
                  <c:v>14.5</c:v>
                </c:pt>
                <c:pt idx="3">
                  <c:v>9.5</c:v>
                </c:pt>
                <c:pt idx="4">
                  <c:v>8.6</c:v>
                </c:pt>
                <c:pt idx="5">
                  <c:v>6.4</c:v>
                </c:pt>
                <c:pt idx="6">
                  <c:v>6</c:v>
                </c:pt>
                <c:pt idx="7">
                  <c:v>4.8</c:v>
                </c:pt>
                <c:pt idx="8">
                  <c:v>2.2000000000000002</c:v>
                </c:pt>
                <c:pt idx="9">
                  <c:v>1.9</c:v>
                </c:pt>
                <c:pt idx="10">
                  <c:v>1.8</c:v>
                </c:pt>
                <c:pt idx="11">
                  <c:v>1.7</c:v>
                </c:pt>
              </c:numCache>
            </c:numRef>
          </c:val>
          <c:extLst>
            <c:ext xmlns:c16="http://schemas.microsoft.com/office/drawing/2014/chart" uri="{C3380CC4-5D6E-409C-BE32-E72D297353CC}">
              <c16:uniqueId val="{00000000-4A0F-4657-B916-DC830DAA80E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0" i="0" u="none" strike="noStrike" kern="1200" spc="0" baseline="0" dirty="0">
                <a:solidFill>
                  <a:schemeClr val="accent1"/>
                </a:solidFill>
                <a:effectLst/>
                <a:latin typeface="+mj-lt"/>
                <a:ea typeface="+mn-ea"/>
                <a:cs typeface="+mn-cs"/>
              </a:defRPr>
            </a:pPr>
            <a:r>
              <a:rPr lang="en-US" sz="1200" b="0" i="0" u="none" strike="noStrike" kern="1200" spc="0" baseline="0" dirty="0">
                <a:solidFill>
                  <a:schemeClr val="accent1"/>
                </a:solidFill>
                <a:effectLst/>
                <a:latin typeface="+mj-lt"/>
                <a:ea typeface="+mn-ea"/>
                <a:cs typeface="+mn-cs"/>
              </a:rPr>
              <a:t>Implied year-on-year sales growth vs two years ago</a:t>
            </a:r>
          </a:p>
        </c:rich>
      </c:tx>
      <c:overlay val="0"/>
      <c:spPr>
        <a:noFill/>
        <a:ln>
          <a:noFill/>
        </a:ln>
        <a:effectLst/>
      </c:spPr>
      <c:txPr>
        <a:bodyPr rot="0" spcFirstLastPara="1" vertOverflow="ellipsis" vert="horz" wrap="square" anchor="ctr" anchorCtr="1"/>
        <a:lstStyle/>
        <a:p>
          <a:pPr algn="ctr" rtl="0">
            <a:defRPr lang="en-US" sz="1200" b="0" i="0" u="none" strike="noStrike" kern="1200" spc="0" baseline="0" dirty="0">
              <a:solidFill>
                <a:schemeClr val="accent1"/>
              </a:solidFill>
              <a:effectLst/>
              <a:latin typeface="+mj-lt"/>
              <a:ea typeface="+mn-ea"/>
              <a:cs typeface="+mn-cs"/>
            </a:defRPr>
          </a:pPr>
          <a:endParaRPr lang="en-US"/>
        </a:p>
      </c:txPr>
    </c:title>
    <c:autoTitleDeleted val="0"/>
    <c:plotArea>
      <c:layout>
        <c:manualLayout>
          <c:layoutTarget val="inner"/>
          <c:xMode val="edge"/>
          <c:yMode val="edge"/>
          <c:x val="9.5194553272814147E-2"/>
          <c:y val="0.11612151370031741"/>
          <c:w val="0.88266392737697086"/>
          <c:h val="0.8229416254237709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15432F"/>
              </a:solidFill>
              <a:ln>
                <a:noFill/>
              </a:ln>
              <a:effectLst/>
            </c:spPr>
            <c:extLst>
              <c:ext xmlns:c16="http://schemas.microsoft.com/office/drawing/2014/chart" uri="{C3380CC4-5D6E-409C-BE32-E72D297353CC}">
                <c16:uniqueId val="{00000001-6A0C-45B1-AFCA-BDEB7454D3EF}"/>
              </c:ext>
            </c:extLst>
          </c:dPt>
          <c:dPt>
            <c:idx val="1"/>
            <c:invertIfNegative val="0"/>
            <c:bubble3D val="0"/>
            <c:spPr>
              <a:solidFill>
                <a:srgbClr val="6B961E"/>
              </a:solidFill>
              <a:ln>
                <a:noFill/>
              </a:ln>
              <a:effectLst/>
            </c:spPr>
            <c:extLst>
              <c:ext xmlns:c16="http://schemas.microsoft.com/office/drawing/2014/chart" uri="{C3380CC4-5D6E-409C-BE32-E72D297353CC}">
                <c16:uniqueId val="{00000003-6A0C-45B1-AFCA-BDEB7454D3EF}"/>
              </c:ext>
            </c:extLst>
          </c:dPt>
          <c:dPt>
            <c:idx val="2"/>
            <c:invertIfNegative val="0"/>
            <c:bubble3D val="0"/>
            <c:spPr>
              <a:solidFill>
                <a:srgbClr val="78BE20"/>
              </a:solidFill>
              <a:ln>
                <a:noFill/>
              </a:ln>
              <a:effectLst/>
            </c:spPr>
            <c:extLst>
              <c:ext xmlns:c16="http://schemas.microsoft.com/office/drawing/2014/chart" uri="{C3380CC4-5D6E-409C-BE32-E72D297353CC}">
                <c16:uniqueId val="{00000005-6A0C-45B1-AFCA-BDEB7454D3EF}"/>
              </c:ext>
            </c:extLst>
          </c:dPt>
          <c:dPt>
            <c:idx val="3"/>
            <c:invertIfNegative val="0"/>
            <c:bubble3D val="0"/>
            <c:spPr>
              <a:solidFill>
                <a:srgbClr val="00B4E3"/>
              </a:solidFill>
              <a:ln>
                <a:noFill/>
              </a:ln>
              <a:effectLst/>
            </c:spPr>
            <c:extLst>
              <c:ext xmlns:c16="http://schemas.microsoft.com/office/drawing/2014/chart" uri="{C3380CC4-5D6E-409C-BE32-E72D297353CC}">
                <c16:uniqueId val="{00000007-6A0C-45B1-AFCA-BDEB7454D3EF}"/>
              </c:ext>
            </c:extLst>
          </c:dPt>
          <c:dPt>
            <c:idx val="4"/>
            <c:invertIfNegative val="0"/>
            <c:bubble3D val="0"/>
            <c:spPr>
              <a:solidFill>
                <a:srgbClr val="EC921A"/>
              </a:solidFill>
              <a:ln>
                <a:noFill/>
              </a:ln>
              <a:effectLst/>
            </c:spPr>
            <c:extLst>
              <c:ext xmlns:c16="http://schemas.microsoft.com/office/drawing/2014/chart" uri="{C3380CC4-5D6E-409C-BE32-E72D297353CC}">
                <c16:uniqueId val="{00000009-6A0C-45B1-AFCA-BDEB7454D3EF}"/>
              </c:ext>
            </c:extLst>
          </c:dPt>
          <c:dPt>
            <c:idx val="5"/>
            <c:invertIfNegative val="0"/>
            <c:bubble3D val="0"/>
            <c:spPr>
              <a:solidFill>
                <a:srgbClr val="004E9E"/>
              </a:solidFill>
              <a:ln>
                <a:noFill/>
              </a:ln>
              <a:effectLst/>
            </c:spPr>
            <c:extLst>
              <c:ext xmlns:c16="http://schemas.microsoft.com/office/drawing/2014/chart" uri="{C3380CC4-5D6E-409C-BE32-E72D297353CC}">
                <c16:uniqueId val="{0000000B-6A0C-45B1-AFCA-BDEB7454D3EF}"/>
              </c:ext>
            </c:extLst>
          </c:dPt>
          <c:dPt>
            <c:idx val="6"/>
            <c:invertIfNegative val="0"/>
            <c:bubble3D val="0"/>
            <c:spPr>
              <a:solidFill>
                <a:srgbClr val="E50015"/>
              </a:solidFill>
              <a:ln>
                <a:noFill/>
              </a:ln>
              <a:effectLst/>
            </c:spPr>
            <c:extLst>
              <c:ext xmlns:c16="http://schemas.microsoft.com/office/drawing/2014/chart" uri="{C3380CC4-5D6E-409C-BE32-E72D297353CC}">
                <c16:uniqueId val="{0000000D-6A0C-45B1-AFCA-BDEB7454D3EF}"/>
              </c:ext>
            </c:extLst>
          </c:dPt>
          <c:dPt>
            <c:idx val="7"/>
            <c:invertIfNegative val="0"/>
            <c:bubble3D val="0"/>
            <c:spPr>
              <a:solidFill>
                <a:srgbClr val="141F5A"/>
              </a:solidFill>
              <a:ln>
                <a:noFill/>
              </a:ln>
              <a:effectLst/>
            </c:spPr>
            <c:extLst>
              <c:ext xmlns:c16="http://schemas.microsoft.com/office/drawing/2014/chart" uri="{C3380CC4-5D6E-409C-BE32-E72D297353CC}">
                <c16:uniqueId val="{0000000F-6A0C-45B1-AFCA-BDEB7454D3EF}"/>
              </c:ext>
            </c:extLst>
          </c:dPt>
          <c:dPt>
            <c:idx val="8"/>
            <c:invertIfNegative val="0"/>
            <c:bubble3D val="0"/>
            <c:spPr>
              <a:solidFill>
                <a:srgbClr val="00539B"/>
              </a:solidFill>
              <a:ln>
                <a:noFill/>
              </a:ln>
              <a:effectLst/>
            </c:spPr>
            <c:extLst>
              <c:ext xmlns:c16="http://schemas.microsoft.com/office/drawing/2014/chart" uri="{C3380CC4-5D6E-409C-BE32-E72D297353CC}">
                <c16:uniqueId val="{00000011-6A0C-45B1-AFCA-BDEB7454D3EF}"/>
              </c:ext>
            </c:extLst>
          </c:dPt>
          <c:dPt>
            <c:idx val="9"/>
            <c:invertIfNegative val="0"/>
            <c:bubble3D val="0"/>
            <c:spPr>
              <a:solidFill>
                <a:srgbClr val="56004E"/>
              </a:solidFill>
              <a:ln>
                <a:noFill/>
              </a:ln>
              <a:effectLst/>
            </c:spPr>
            <c:extLst>
              <c:ext xmlns:c16="http://schemas.microsoft.com/office/drawing/2014/chart" uri="{C3380CC4-5D6E-409C-BE32-E72D297353CC}">
                <c16:uniqueId val="{00000013-6A0C-45B1-AFCA-BDEB7454D3E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Morrisons</c:v>
                </c:pt>
                <c:pt idx="1">
                  <c:v>Waitrose</c:v>
                </c:pt>
                <c:pt idx="2">
                  <c:v>Asda</c:v>
                </c:pt>
                <c:pt idx="3">
                  <c:v>Co-op</c:v>
                </c:pt>
                <c:pt idx="4">
                  <c:v>Sainsbury's</c:v>
                </c:pt>
                <c:pt idx="5">
                  <c:v>Tesco</c:v>
                </c:pt>
                <c:pt idx="6">
                  <c:v>Iceland</c:v>
                </c:pt>
                <c:pt idx="7">
                  <c:v>Aldi</c:v>
                </c:pt>
                <c:pt idx="8">
                  <c:v>Lidl</c:v>
                </c:pt>
                <c:pt idx="9">
                  <c:v>Ocado</c:v>
                </c:pt>
              </c:strCache>
            </c:strRef>
          </c:cat>
          <c:val>
            <c:numRef>
              <c:f>Sheet1!$B$2:$B$11</c:f>
              <c:numCache>
                <c:formatCode>0.0</c:formatCode>
                <c:ptCount val="10"/>
                <c:pt idx="0">
                  <c:v>-3.8</c:v>
                </c:pt>
                <c:pt idx="1">
                  <c:v>-3.8</c:v>
                </c:pt>
                <c:pt idx="2">
                  <c:v>-3</c:v>
                </c:pt>
                <c:pt idx="3">
                  <c:v>-2</c:v>
                </c:pt>
                <c:pt idx="4">
                  <c:v>-0.7</c:v>
                </c:pt>
                <c:pt idx="5">
                  <c:v>2.8</c:v>
                </c:pt>
                <c:pt idx="6">
                  <c:v>3.4</c:v>
                </c:pt>
                <c:pt idx="7">
                  <c:v>5.0999999999999996</c:v>
                </c:pt>
                <c:pt idx="8">
                  <c:v>6.6</c:v>
                </c:pt>
                <c:pt idx="9">
                  <c:v>24.9</c:v>
                </c:pt>
              </c:numCache>
            </c:numRef>
          </c:val>
          <c:extLst>
            <c:ext xmlns:c16="http://schemas.microsoft.com/office/drawing/2014/chart" uri="{C3380CC4-5D6E-409C-BE32-E72D297353CC}">
              <c16:uniqueId val="{00000014-6A0C-45B1-AFCA-BDEB7454D3EF}"/>
            </c:ext>
          </c:extLst>
        </c:ser>
        <c:dLbls>
          <c:showLegendKey val="0"/>
          <c:showVal val="0"/>
          <c:showCatName val="0"/>
          <c:showSerName val="0"/>
          <c:showPercent val="0"/>
          <c:showBubbleSize val="0"/>
        </c:dLbls>
        <c:gapWidth val="182"/>
        <c:axId val="426008512"/>
        <c:axId val="426001296"/>
      </c:barChart>
      <c:catAx>
        <c:axId val="426008512"/>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6001296"/>
        <c:crosses val="autoZero"/>
        <c:auto val="1"/>
        <c:lblAlgn val="ctr"/>
        <c:lblOffset val="100"/>
        <c:noMultiLvlLbl val="0"/>
      </c:catAx>
      <c:valAx>
        <c:axId val="426001296"/>
        <c:scaling>
          <c:orientation val="minMax"/>
          <c:max val="4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600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nchor="ctr" anchorCtr="0"/>
          <a:lstStyle/>
          <a:p>
            <a:pPr>
              <a:defRPr sz="1200"/>
            </a:pPr>
            <a:r>
              <a:rPr lang="en-US" sz="1400" b="0" dirty="0">
                <a:solidFill>
                  <a:schemeClr val="accent1"/>
                </a:solidFill>
              </a:rPr>
              <a:t>Implied year-on-year sales growth</a:t>
            </a:r>
          </a:p>
        </c:rich>
      </c:tx>
      <c:layout>
        <c:manualLayout>
          <c:xMode val="edge"/>
          <c:yMode val="edge"/>
          <c:x val="0.32551178567303229"/>
          <c:y val="4.2754867559425834E-2"/>
        </c:manualLayout>
      </c:layout>
      <c:overlay val="0"/>
      <c:spPr>
        <a:noFill/>
        <a:ln>
          <a:noFill/>
        </a:ln>
        <a:effectLst/>
      </c:spPr>
    </c:title>
    <c:autoTitleDeleted val="0"/>
    <c:plotArea>
      <c:layout>
        <c:manualLayout>
          <c:layoutTarget val="inner"/>
          <c:xMode val="edge"/>
          <c:yMode val="edge"/>
          <c:x val="0.17006543215862166"/>
          <c:y val="0.13439984846048153"/>
          <c:w val="0.76147022749099691"/>
          <c:h val="0.78329201697472084"/>
        </c:manualLayout>
      </c:layout>
      <c:barChart>
        <c:barDir val="bar"/>
        <c:grouping val="clustered"/>
        <c:varyColors val="0"/>
        <c:dLbls>
          <c:showLegendKey val="0"/>
          <c:showVal val="0"/>
          <c:showCatName val="0"/>
          <c:showSerName val="0"/>
          <c:showPercent val="0"/>
          <c:showBubbleSize val="0"/>
        </c:dLbls>
        <c:gapWidth val="30"/>
        <c:axId val="62135296"/>
        <c:axId val="62153472"/>
      </c:barChart>
      <c:catAx>
        <c:axId val="6213529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vert="horz"/>
          <a:lstStyle/>
          <a:p>
            <a:pPr>
              <a:defRPr/>
            </a:pPr>
            <a:endParaRPr lang="en-US"/>
          </a:p>
        </c:txPr>
        <c:crossAx val="62153472"/>
        <c:crosses val="autoZero"/>
        <c:auto val="1"/>
        <c:lblAlgn val="ctr"/>
        <c:lblOffset val="100"/>
        <c:noMultiLvlLbl val="0"/>
      </c:catAx>
      <c:valAx>
        <c:axId val="62153472"/>
        <c:scaling>
          <c:orientation val="minMax"/>
          <c:max val="46"/>
          <c:min val="0"/>
        </c:scaling>
        <c:delete val="0"/>
        <c:axPos val="b"/>
        <c:numFmt formatCode="0" sourceLinked="0"/>
        <c:majorTickMark val="none"/>
        <c:minorTickMark val="none"/>
        <c:tickLblPos val="low"/>
        <c:spPr>
          <a:noFill/>
          <a:ln>
            <a:noFill/>
          </a:ln>
          <a:effectLst/>
        </c:spPr>
        <c:txPr>
          <a:bodyPr rot="-60000000" vert="horz"/>
          <a:lstStyle/>
          <a:p>
            <a:pPr>
              <a:defRPr/>
            </a:pPr>
            <a:endParaRPr lang="en-US"/>
          </a:p>
        </c:txPr>
        <c:crossAx val="6213529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8BC267-B3BA-402D-86BE-A0059316B51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0E1A8589-2227-459F-A0B3-4641511B48B9}">
      <dgm:prSet phldrT="[Text]"/>
      <dgm:spPr>
        <a:solidFill>
          <a:schemeClr val="accent6"/>
        </a:solidFill>
      </dgm:spPr>
      <dgm:t>
        <a:bodyPr/>
        <a:lstStyle/>
        <a:p>
          <a:r>
            <a:rPr lang="en-GB" dirty="0"/>
            <a:t>SM Workshop</a:t>
          </a:r>
        </a:p>
      </dgm:t>
    </dgm:pt>
    <dgm:pt modelId="{FEE7C8F7-8A40-47CF-8D01-26BEC71CCC20}" type="parTrans" cxnId="{8ACAC04B-9CD6-4A46-8A77-6A8FABAF238D}">
      <dgm:prSet/>
      <dgm:spPr/>
      <dgm:t>
        <a:bodyPr/>
        <a:lstStyle/>
        <a:p>
          <a:endParaRPr lang="en-GB"/>
        </a:p>
      </dgm:t>
    </dgm:pt>
    <dgm:pt modelId="{B732C372-14B7-43F6-BFB8-E54B00417ABE}" type="sibTrans" cxnId="{8ACAC04B-9CD6-4A46-8A77-6A8FABAF238D}">
      <dgm:prSet/>
      <dgm:spPr/>
      <dgm:t>
        <a:bodyPr/>
        <a:lstStyle/>
        <a:p>
          <a:endParaRPr lang="en-GB"/>
        </a:p>
      </dgm:t>
    </dgm:pt>
    <dgm:pt modelId="{B170A2C1-8EB8-491C-9B5E-6E959205871A}">
      <dgm:prSet phldrT="[Text]"/>
      <dgm:spPr/>
      <dgm:t>
        <a:bodyPr/>
        <a:lstStyle/>
        <a:p>
          <a:r>
            <a:rPr lang="en-GB" dirty="0"/>
            <a:t>What do they do today?</a:t>
          </a:r>
        </a:p>
      </dgm:t>
    </dgm:pt>
    <dgm:pt modelId="{6E8A4FC2-3456-48C3-88D8-5362277EDAEF}" type="parTrans" cxnId="{707269EF-49AF-4494-AA87-F11213513C92}">
      <dgm:prSet/>
      <dgm:spPr/>
      <dgm:t>
        <a:bodyPr/>
        <a:lstStyle/>
        <a:p>
          <a:endParaRPr lang="en-GB"/>
        </a:p>
      </dgm:t>
    </dgm:pt>
    <dgm:pt modelId="{19110100-F753-4332-B319-CFCC533B9A70}" type="sibTrans" cxnId="{707269EF-49AF-4494-AA87-F11213513C92}">
      <dgm:prSet/>
      <dgm:spPr/>
      <dgm:t>
        <a:bodyPr/>
        <a:lstStyle/>
        <a:p>
          <a:endParaRPr lang="en-GB"/>
        </a:p>
      </dgm:t>
    </dgm:pt>
    <dgm:pt modelId="{7ADCB1C4-DAA4-494F-8A9A-8C122D1284A9}">
      <dgm:prSet phldrT="[Text]"/>
      <dgm:spPr>
        <a:solidFill>
          <a:schemeClr val="accent6"/>
        </a:solidFill>
      </dgm:spPr>
      <dgm:t>
        <a:bodyPr/>
        <a:lstStyle/>
        <a:p>
          <a:r>
            <a:rPr lang="en-GB" dirty="0"/>
            <a:t>HR Focus Day</a:t>
          </a:r>
        </a:p>
      </dgm:t>
    </dgm:pt>
    <dgm:pt modelId="{BAD13E6E-B046-43B7-B395-4E4B51EDDD5A}" type="parTrans" cxnId="{205AECB0-8E96-4251-A8D4-FA8386ED0EC7}">
      <dgm:prSet/>
      <dgm:spPr/>
      <dgm:t>
        <a:bodyPr/>
        <a:lstStyle/>
        <a:p>
          <a:endParaRPr lang="en-GB"/>
        </a:p>
      </dgm:t>
    </dgm:pt>
    <dgm:pt modelId="{F49C3C32-A8ED-47BB-ABCE-B655678DF235}" type="sibTrans" cxnId="{205AECB0-8E96-4251-A8D4-FA8386ED0EC7}">
      <dgm:prSet/>
      <dgm:spPr/>
      <dgm:t>
        <a:bodyPr/>
        <a:lstStyle/>
        <a:p>
          <a:endParaRPr lang="en-GB"/>
        </a:p>
      </dgm:t>
    </dgm:pt>
    <dgm:pt modelId="{C1B80F97-AA99-4E82-A0B5-E15F383FFBE3}">
      <dgm:prSet phldrT="[Text]"/>
      <dgm:spPr/>
      <dgm:t>
        <a:bodyPr/>
        <a:lstStyle/>
        <a:p>
          <a:r>
            <a:rPr lang="en-GB" dirty="0"/>
            <a:t>Recap the reason why</a:t>
          </a:r>
        </a:p>
      </dgm:t>
    </dgm:pt>
    <dgm:pt modelId="{AA556408-88C9-404F-B52E-A3EAAFA5FC2A}" type="parTrans" cxnId="{E6B69305-3C46-45DE-ACE0-D39840AF59D7}">
      <dgm:prSet/>
      <dgm:spPr/>
      <dgm:t>
        <a:bodyPr/>
        <a:lstStyle/>
        <a:p>
          <a:endParaRPr lang="en-GB"/>
        </a:p>
      </dgm:t>
    </dgm:pt>
    <dgm:pt modelId="{6C7834AE-4A96-443F-A777-5E90DECDC1EB}" type="sibTrans" cxnId="{E6B69305-3C46-45DE-ACE0-D39840AF59D7}">
      <dgm:prSet/>
      <dgm:spPr/>
      <dgm:t>
        <a:bodyPr/>
        <a:lstStyle/>
        <a:p>
          <a:endParaRPr lang="en-GB"/>
        </a:p>
      </dgm:t>
    </dgm:pt>
    <dgm:pt modelId="{9F12245E-C242-491A-9E4B-7ACC860791C0}">
      <dgm:prSet phldrT="[Text]"/>
      <dgm:spPr/>
      <dgm:t>
        <a:bodyPr/>
        <a:lstStyle/>
        <a:p>
          <a:r>
            <a:rPr lang="en-GB" dirty="0"/>
            <a:t>WGLL considered for SM &amp; DMs</a:t>
          </a:r>
        </a:p>
      </dgm:t>
    </dgm:pt>
    <dgm:pt modelId="{B5673186-CF5D-4762-82F9-6EEF7E7884E0}" type="parTrans" cxnId="{E3C425D0-EDB3-4E08-BE67-6D3A5589E923}">
      <dgm:prSet/>
      <dgm:spPr/>
      <dgm:t>
        <a:bodyPr/>
        <a:lstStyle/>
        <a:p>
          <a:endParaRPr lang="en-GB"/>
        </a:p>
      </dgm:t>
    </dgm:pt>
    <dgm:pt modelId="{FEC1BE09-7F47-4538-B2B1-F688C85CAC08}" type="sibTrans" cxnId="{E3C425D0-EDB3-4E08-BE67-6D3A5589E923}">
      <dgm:prSet/>
      <dgm:spPr/>
      <dgm:t>
        <a:bodyPr/>
        <a:lstStyle/>
        <a:p>
          <a:endParaRPr lang="en-GB"/>
        </a:p>
      </dgm:t>
    </dgm:pt>
    <dgm:pt modelId="{D896C593-8FE9-46BC-9843-1E3BEB116C9A}">
      <dgm:prSet phldrT="[Text]"/>
      <dgm:spPr>
        <a:solidFill>
          <a:schemeClr val="accent6"/>
        </a:solidFill>
      </dgm:spPr>
      <dgm:t>
        <a:bodyPr/>
        <a:lstStyle/>
        <a:p>
          <a:r>
            <a:rPr lang="en-GB" dirty="0"/>
            <a:t>Senior Leaders Workshop</a:t>
          </a:r>
        </a:p>
      </dgm:t>
    </dgm:pt>
    <dgm:pt modelId="{2825B53F-6213-4752-809D-9DCC66DBDA98}" type="parTrans" cxnId="{DC5622C1-50A8-4FF7-8F3C-6D108CD25B94}">
      <dgm:prSet/>
      <dgm:spPr/>
      <dgm:t>
        <a:bodyPr/>
        <a:lstStyle/>
        <a:p>
          <a:endParaRPr lang="en-GB"/>
        </a:p>
      </dgm:t>
    </dgm:pt>
    <dgm:pt modelId="{F7B65BFF-7DCF-478F-AE64-2744BDC546F4}" type="sibTrans" cxnId="{DC5622C1-50A8-4FF7-8F3C-6D108CD25B94}">
      <dgm:prSet/>
      <dgm:spPr/>
      <dgm:t>
        <a:bodyPr/>
        <a:lstStyle/>
        <a:p>
          <a:endParaRPr lang="en-GB"/>
        </a:p>
      </dgm:t>
    </dgm:pt>
    <dgm:pt modelId="{F3042C3C-091D-430D-98E7-A5F9C1C17F28}">
      <dgm:prSet phldrT="[Text]"/>
      <dgm:spPr/>
      <dgm:t>
        <a:bodyPr/>
        <a:lstStyle/>
        <a:p>
          <a:r>
            <a:rPr lang="en-GB" dirty="0"/>
            <a:t>Recap reason why</a:t>
          </a:r>
        </a:p>
      </dgm:t>
    </dgm:pt>
    <dgm:pt modelId="{8637003D-345F-44E7-9DC6-C7D55CC14B65}" type="parTrans" cxnId="{EB1922DA-0E11-438E-A73F-56CB527F6D08}">
      <dgm:prSet/>
      <dgm:spPr/>
      <dgm:t>
        <a:bodyPr/>
        <a:lstStyle/>
        <a:p>
          <a:endParaRPr lang="en-GB"/>
        </a:p>
      </dgm:t>
    </dgm:pt>
    <dgm:pt modelId="{66A72082-9C5B-4F35-968A-CCDF3EB4285D}" type="sibTrans" cxnId="{EB1922DA-0E11-438E-A73F-56CB527F6D08}">
      <dgm:prSet/>
      <dgm:spPr/>
      <dgm:t>
        <a:bodyPr/>
        <a:lstStyle/>
        <a:p>
          <a:endParaRPr lang="en-GB"/>
        </a:p>
      </dgm:t>
    </dgm:pt>
    <dgm:pt modelId="{E8E05E87-03C3-4D16-BCBB-D7EDCAF4A49A}">
      <dgm:prSet phldrT="[Text]"/>
      <dgm:spPr>
        <a:solidFill>
          <a:schemeClr val="accent6"/>
        </a:solidFill>
      </dgm:spPr>
      <dgm:t>
        <a:bodyPr/>
        <a:lstStyle/>
        <a:p>
          <a:r>
            <a:rPr lang="en-GB" dirty="0"/>
            <a:t>DM Workshop</a:t>
          </a:r>
        </a:p>
      </dgm:t>
    </dgm:pt>
    <dgm:pt modelId="{760A0DB6-3F17-43F5-9DFA-0821B9244D5E}" type="parTrans" cxnId="{33319F8F-2136-489D-8C8F-ADBC0C218378}">
      <dgm:prSet/>
      <dgm:spPr/>
      <dgm:t>
        <a:bodyPr/>
        <a:lstStyle/>
        <a:p>
          <a:endParaRPr lang="en-GB"/>
        </a:p>
      </dgm:t>
    </dgm:pt>
    <dgm:pt modelId="{AD5D70B5-501F-4DCC-A5FC-45726B992C9A}" type="sibTrans" cxnId="{33319F8F-2136-489D-8C8F-ADBC0C218378}">
      <dgm:prSet/>
      <dgm:spPr/>
      <dgm:t>
        <a:bodyPr/>
        <a:lstStyle/>
        <a:p>
          <a:endParaRPr lang="en-GB"/>
        </a:p>
      </dgm:t>
    </dgm:pt>
    <dgm:pt modelId="{E9B5B51B-3D59-40A2-87B0-B352D5179BF4}">
      <dgm:prSet phldrT="[Text]"/>
      <dgm:spPr/>
      <dgm:t>
        <a:bodyPr/>
        <a:lstStyle/>
        <a:p>
          <a:r>
            <a:rPr lang="en-GB" dirty="0"/>
            <a:t>What are the focus areas?</a:t>
          </a:r>
        </a:p>
      </dgm:t>
    </dgm:pt>
    <dgm:pt modelId="{24E500C5-F31B-4EE6-9EE6-76775B0572A8}" type="parTrans" cxnId="{78C9C595-4DB1-415C-8992-AC3F0FF8B5A4}">
      <dgm:prSet/>
      <dgm:spPr/>
      <dgm:t>
        <a:bodyPr/>
        <a:lstStyle/>
        <a:p>
          <a:endParaRPr lang="en-GB"/>
        </a:p>
      </dgm:t>
    </dgm:pt>
    <dgm:pt modelId="{9F82F95A-C387-4D11-AD17-59681AA91775}" type="sibTrans" cxnId="{78C9C595-4DB1-415C-8992-AC3F0FF8B5A4}">
      <dgm:prSet/>
      <dgm:spPr/>
      <dgm:t>
        <a:bodyPr/>
        <a:lstStyle/>
        <a:p>
          <a:endParaRPr lang="en-GB"/>
        </a:p>
      </dgm:t>
    </dgm:pt>
    <dgm:pt modelId="{BEE08510-9ABD-445E-948C-506B848812B6}">
      <dgm:prSet phldrT="[Text]"/>
      <dgm:spPr/>
      <dgm:t>
        <a:bodyPr/>
        <a:lstStyle/>
        <a:p>
          <a:r>
            <a:rPr lang="en-GB" dirty="0"/>
            <a:t>What does good look like?</a:t>
          </a:r>
        </a:p>
      </dgm:t>
    </dgm:pt>
    <dgm:pt modelId="{7CC1FC80-4D20-4B10-A6D7-153F2182DF52}" type="parTrans" cxnId="{E10F1D6A-EE8F-4333-A879-ECAEA3E48FA5}">
      <dgm:prSet/>
      <dgm:spPr/>
      <dgm:t>
        <a:bodyPr/>
        <a:lstStyle/>
        <a:p>
          <a:endParaRPr lang="en-GB"/>
        </a:p>
      </dgm:t>
    </dgm:pt>
    <dgm:pt modelId="{E317BDDD-7F1A-4932-A57A-BB1E55DD5A91}" type="sibTrans" cxnId="{E10F1D6A-EE8F-4333-A879-ECAEA3E48FA5}">
      <dgm:prSet/>
      <dgm:spPr/>
      <dgm:t>
        <a:bodyPr/>
        <a:lstStyle/>
        <a:p>
          <a:endParaRPr lang="en-GB"/>
        </a:p>
      </dgm:t>
    </dgm:pt>
    <dgm:pt modelId="{990E7425-CADA-4F57-9D47-4F233CA6E44F}">
      <dgm:prSet phldrT="[Text]"/>
      <dgm:spPr/>
      <dgm:t>
        <a:bodyPr/>
        <a:lstStyle/>
        <a:p>
          <a:r>
            <a:rPr lang="en-GB" dirty="0"/>
            <a:t>Types of managers </a:t>
          </a:r>
        </a:p>
      </dgm:t>
    </dgm:pt>
    <dgm:pt modelId="{59878114-812B-494C-9390-51D200388F10}" type="parTrans" cxnId="{D2880899-39CF-437B-B493-72A824FD73C1}">
      <dgm:prSet/>
      <dgm:spPr/>
      <dgm:t>
        <a:bodyPr/>
        <a:lstStyle/>
        <a:p>
          <a:endParaRPr lang="en-GB"/>
        </a:p>
      </dgm:t>
    </dgm:pt>
    <dgm:pt modelId="{5D9309DE-4C1E-43C8-8523-A36BA4EADB9B}" type="sibTrans" cxnId="{D2880899-39CF-437B-B493-72A824FD73C1}">
      <dgm:prSet/>
      <dgm:spPr/>
      <dgm:t>
        <a:bodyPr/>
        <a:lstStyle/>
        <a:p>
          <a:endParaRPr lang="en-GB"/>
        </a:p>
      </dgm:t>
    </dgm:pt>
    <dgm:pt modelId="{EACA246C-4E81-4055-AD7C-391CFA6D49FB}">
      <dgm:prSet phldrT="[Text]"/>
      <dgm:spPr/>
      <dgm:t>
        <a:bodyPr/>
        <a:lstStyle/>
        <a:p>
          <a:r>
            <a:rPr lang="en-GB" dirty="0"/>
            <a:t>WGLL communication for leaders</a:t>
          </a:r>
        </a:p>
      </dgm:t>
    </dgm:pt>
    <dgm:pt modelId="{BCB353BA-063C-4E9C-8261-B75CB440CD88}" type="parTrans" cxnId="{69443F51-0EBE-4145-A9D6-FAF6AAF5D604}">
      <dgm:prSet/>
      <dgm:spPr/>
      <dgm:t>
        <a:bodyPr/>
        <a:lstStyle/>
        <a:p>
          <a:endParaRPr lang="en-GB"/>
        </a:p>
      </dgm:t>
    </dgm:pt>
    <dgm:pt modelId="{C09B2304-B88D-4188-A88F-3CB1BB47E5F1}" type="sibTrans" cxnId="{69443F51-0EBE-4145-A9D6-FAF6AAF5D604}">
      <dgm:prSet/>
      <dgm:spPr/>
      <dgm:t>
        <a:bodyPr/>
        <a:lstStyle/>
        <a:p>
          <a:endParaRPr lang="en-GB"/>
        </a:p>
      </dgm:t>
    </dgm:pt>
    <dgm:pt modelId="{62905D29-74ED-4454-8C09-67CD6F3F8162}">
      <dgm:prSet phldrT="[Text]"/>
      <dgm:spPr/>
      <dgm:t>
        <a:bodyPr/>
        <a:lstStyle/>
        <a:p>
          <a:r>
            <a:rPr lang="en-GB" dirty="0"/>
            <a:t>Leader roles considered for 4 key areas</a:t>
          </a:r>
        </a:p>
      </dgm:t>
    </dgm:pt>
    <dgm:pt modelId="{FFB0B11E-CEE3-42E3-BA23-CACF8059B598}" type="parTrans" cxnId="{C1041C83-C445-4270-91FF-38C4F42154F7}">
      <dgm:prSet/>
      <dgm:spPr/>
      <dgm:t>
        <a:bodyPr/>
        <a:lstStyle/>
        <a:p>
          <a:endParaRPr lang="en-GB"/>
        </a:p>
      </dgm:t>
    </dgm:pt>
    <dgm:pt modelId="{B03F4021-3787-423F-936B-E85E660B7C59}" type="sibTrans" cxnId="{C1041C83-C445-4270-91FF-38C4F42154F7}">
      <dgm:prSet/>
      <dgm:spPr/>
      <dgm:t>
        <a:bodyPr/>
        <a:lstStyle/>
        <a:p>
          <a:endParaRPr lang="en-GB"/>
        </a:p>
      </dgm:t>
    </dgm:pt>
    <dgm:pt modelId="{95A4E567-0CBB-4231-92D6-518D732F3607}">
      <dgm:prSet phldrT="[Text]"/>
      <dgm:spPr/>
      <dgm:t>
        <a:bodyPr/>
        <a:lstStyle/>
        <a:p>
          <a:r>
            <a:rPr lang="en-GB" dirty="0"/>
            <a:t>DM workshop approach</a:t>
          </a:r>
        </a:p>
      </dgm:t>
    </dgm:pt>
    <dgm:pt modelId="{4B8B6E64-66DA-4C48-9651-D783A279E7CD}" type="parTrans" cxnId="{C626FDF3-C938-4A17-A9B3-3109144E56E8}">
      <dgm:prSet/>
      <dgm:spPr/>
      <dgm:t>
        <a:bodyPr/>
        <a:lstStyle/>
        <a:p>
          <a:endParaRPr lang="en-GB"/>
        </a:p>
      </dgm:t>
    </dgm:pt>
    <dgm:pt modelId="{EE10702B-1C7D-4DCA-BADF-210A899D6AB5}" type="sibTrans" cxnId="{C626FDF3-C938-4A17-A9B3-3109144E56E8}">
      <dgm:prSet/>
      <dgm:spPr/>
      <dgm:t>
        <a:bodyPr/>
        <a:lstStyle/>
        <a:p>
          <a:endParaRPr lang="en-GB"/>
        </a:p>
      </dgm:t>
    </dgm:pt>
    <dgm:pt modelId="{FFD51F09-78F6-49DE-BF1B-2F73F17E2560}">
      <dgm:prSet phldrT="[Text]"/>
      <dgm:spPr/>
      <dgm:t>
        <a:bodyPr/>
        <a:lstStyle/>
        <a:p>
          <a:r>
            <a:rPr lang="en-GB" dirty="0"/>
            <a:t>Commitments</a:t>
          </a:r>
        </a:p>
      </dgm:t>
    </dgm:pt>
    <dgm:pt modelId="{6F7C0992-6582-47A9-9F68-91BA2A13D86D}" type="parTrans" cxnId="{54D33574-56D3-4BF6-8ABB-F1F5149B6AB9}">
      <dgm:prSet/>
      <dgm:spPr/>
      <dgm:t>
        <a:bodyPr/>
        <a:lstStyle/>
        <a:p>
          <a:endParaRPr lang="en-GB"/>
        </a:p>
      </dgm:t>
    </dgm:pt>
    <dgm:pt modelId="{0F889148-22B2-4D52-AFBF-08E0C77C0C57}" type="sibTrans" cxnId="{54D33574-56D3-4BF6-8ABB-F1F5149B6AB9}">
      <dgm:prSet/>
      <dgm:spPr/>
      <dgm:t>
        <a:bodyPr/>
        <a:lstStyle/>
        <a:p>
          <a:endParaRPr lang="en-GB"/>
        </a:p>
      </dgm:t>
    </dgm:pt>
    <dgm:pt modelId="{A8D2F803-3661-4C61-B04C-795E51EB4F9E}">
      <dgm:prSet phldrT="[Text]"/>
      <dgm:spPr/>
      <dgm:t>
        <a:bodyPr/>
        <a:lstStyle/>
        <a:p>
          <a:r>
            <a:rPr lang="en-GB" dirty="0"/>
            <a:t>Recap reason why</a:t>
          </a:r>
        </a:p>
      </dgm:t>
    </dgm:pt>
    <dgm:pt modelId="{5506ADDA-C0B4-4E71-A017-00178BEA0682}" type="parTrans" cxnId="{1B49A977-1C6F-492B-84B4-E198B6CEC9C0}">
      <dgm:prSet/>
      <dgm:spPr/>
      <dgm:t>
        <a:bodyPr/>
        <a:lstStyle/>
        <a:p>
          <a:endParaRPr lang="en-GB"/>
        </a:p>
      </dgm:t>
    </dgm:pt>
    <dgm:pt modelId="{7B609811-4CEA-42C5-9276-3339F88CE675}" type="sibTrans" cxnId="{1B49A977-1C6F-492B-84B4-E198B6CEC9C0}">
      <dgm:prSet/>
      <dgm:spPr/>
      <dgm:t>
        <a:bodyPr/>
        <a:lstStyle/>
        <a:p>
          <a:endParaRPr lang="en-GB"/>
        </a:p>
      </dgm:t>
    </dgm:pt>
    <dgm:pt modelId="{2A6CA20D-5A22-457A-9D81-8AFEBE770037}">
      <dgm:prSet phldrT="[Text]"/>
      <dgm:spPr/>
      <dgm:t>
        <a:bodyPr/>
        <a:lstStyle/>
        <a:p>
          <a:r>
            <a:rPr lang="en-GB" dirty="0"/>
            <a:t>Align WGLL with the 4 key areas</a:t>
          </a:r>
        </a:p>
      </dgm:t>
    </dgm:pt>
    <dgm:pt modelId="{695EF910-BACB-475F-AF67-5BFE01230673}" type="parTrans" cxnId="{D9EDB5FF-95E7-4FD7-B8B0-04C2FD56B32F}">
      <dgm:prSet/>
      <dgm:spPr/>
      <dgm:t>
        <a:bodyPr/>
        <a:lstStyle/>
        <a:p>
          <a:endParaRPr lang="en-GB"/>
        </a:p>
      </dgm:t>
    </dgm:pt>
    <dgm:pt modelId="{F071D885-4998-4F4D-B447-8074D7AF0DDF}" type="sibTrans" cxnId="{D9EDB5FF-95E7-4FD7-B8B0-04C2FD56B32F}">
      <dgm:prSet/>
      <dgm:spPr/>
      <dgm:t>
        <a:bodyPr/>
        <a:lstStyle/>
        <a:p>
          <a:endParaRPr lang="en-GB"/>
        </a:p>
      </dgm:t>
    </dgm:pt>
    <dgm:pt modelId="{CDD902B0-57EA-4E6E-AEA9-BF1DCB6D1498}">
      <dgm:prSet phldrT="[Text]"/>
      <dgm:spPr/>
      <dgm:t>
        <a:bodyPr/>
        <a:lstStyle/>
        <a:p>
          <a:r>
            <a:rPr lang="en-GB" dirty="0"/>
            <a:t>Types of managers</a:t>
          </a:r>
        </a:p>
      </dgm:t>
    </dgm:pt>
    <dgm:pt modelId="{04A09440-3918-4457-96D6-33C97DB575D6}" type="parTrans" cxnId="{8884C124-6B10-486B-81D6-817CB5E9D7B3}">
      <dgm:prSet/>
      <dgm:spPr/>
      <dgm:t>
        <a:bodyPr/>
        <a:lstStyle/>
        <a:p>
          <a:endParaRPr lang="en-GB"/>
        </a:p>
      </dgm:t>
    </dgm:pt>
    <dgm:pt modelId="{B2D3EBD1-1106-41AF-B218-E56D23773823}" type="sibTrans" cxnId="{8884C124-6B10-486B-81D6-817CB5E9D7B3}">
      <dgm:prSet/>
      <dgm:spPr/>
      <dgm:t>
        <a:bodyPr/>
        <a:lstStyle/>
        <a:p>
          <a:endParaRPr lang="en-GB"/>
        </a:p>
      </dgm:t>
    </dgm:pt>
    <dgm:pt modelId="{3FA42959-34BA-4B35-9952-B886F6DD006B}" type="pres">
      <dgm:prSet presAssocID="{4E8BC267-B3BA-402D-86BE-A0059316B518}" presName="linearFlow" presStyleCnt="0">
        <dgm:presLayoutVars>
          <dgm:dir/>
          <dgm:animLvl val="lvl"/>
          <dgm:resizeHandles val="exact"/>
        </dgm:presLayoutVars>
      </dgm:prSet>
      <dgm:spPr/>
    </dgm:pt>
    <dgm:pt modelId="{B06B0D68-6B03-4779-8E79-A5BE3BB98BD9}" type="pres">
      <dgm:prSet presAssocID="{0E1A8589-2227-459F-A0B3-4641511B48B9}" presName="composite" presStyleCnt="0"/>
      <dgm:spPr/>
    </dgm:pt>
    <dgm:pt modelId="{C8CB5254-D570-4C5F-ACE0-F0FC9D4E0AF4}" type="pres">
      <dgm:prSet presAssocID="{0E1A8589-2227-459F-A0B3-4641511B48B9}" presName="parentText" presStyleLbl="alignNode1" presStyleIdx="0" presStyleCnt="4">
        <dgm:presLayoutVars>
          <dgm:chMax val="1"/>
          <dgm:bulletEnabled val="1"/>
        </dgm:presLayoutVars>
      </dgm:prSet>
      <dgm:spPr/>
    </dgm:pt>
    <dgm:pt modelId="{BB679708-2416-4599-AA63-0AD4B300CE5E}" type="pres">
      <dgm:prSet presAssocID="{0E1A8589-2227-459F-A0B3-4641511B48B9}" presName="descendantText" presStyleLbl="alignAcc1" presStyleIdx="0" presStyleCnt="4">
        <dgm:presLayoutVars>
          <dgm:bulletEnabled val="1"/>
        </dgm:presLayoutVars>
      </dgm:prSet>
      <dgm:spPr/>
    </dgm:pt>
    <dgm:pt modelId="{90797D9B-9B87-400E-99C2-74DE638671D1}" type="pres">
      <dgm:prSet presAssocID="{B732C372-14B7-43F6-BFB8-E54B00417ABE}" presName="sp" presStyleCnt="0"/>
      <dgm:spPr/>
    </dgm:pt>
    <dgm:pt modelId="{6C150EAF-61A4-4AB0-B956-A7A8DCF2CEE3}" type="pres">
      <dgm:prSet presAssocID="{7ADCB1C4-DAA4-494F-8A9A-8C122D1284A9}" presName="composite" presStyleCnt="0"/>
      <dgm:spPr/>
    </dgm:pt>
    <dgm:pt modelId="{8546CD75-C0DA-43A9-AF02-B32EF0143C47}" type="pres">
      <dgm:prSet presAssocID="{7ADCB1C4-DAA4-494F-8A9A-8C122D1284A9}" presName="parentText" presStyleLbl="alignNode1" presStyleIdx="1" presStyleCnt="4">
        <dgm:presLayoutVars>
          <dgm:chMax val="1"/>
          <dgm:bulletEnabled val="1"/>
        </dgm:presLayoutVars>
      </dgm:prSet>
      <dgm:spPr/>
    </dgm:pt>
    <dgm:pt modelId="{8EF2D579-8181-483F-B016-95127741CC10}" type="pres">
      <dgm:prSet presAssocID="{7ADCB1C4-DAA4-494F-8A9A-8C122D1284A9}" presName="descendantText" presStyleLbl="alignAcc1" presStyleIdx="1" presStyleCnt="4">
        <dgm:presLayoutVars>
          <dgm:bulletEnabled val="1"/>
        </dgm:presLayoutVars>
      </dgm:prSet>
      <dgm:spPr/>
    </dgm:pt>
    <dgm:pt modelId="{9735BC2F-A3BB-4BFC-A78D-EEC1F177BBD2}" type="pres">
      <dgm:prSet presAssocID="{F49C3C32-A8ED-47BB-ABCE-B655678DF235}" presName="sp" presStyleCnt="0"/>
      <dgm:spPr/>
    </dgm:pt>
    <dgm:pt modelId="{FFAE30D5-3302-43D9-960B-93CD373D2ECB}" type="pres">
      <dgm:prSet presAssocID="{D896C593-8FE9-46BC-9843-1E3BEB116C9A}" presName="composite" presStyleCnt="0"/>
      <dgm:spPr/>
    </dgm:pt>
    <dgm:pt modelId="{F8A81B6C-C808-4600-8A71-BA7C294A2F58}" type="pres">
      <dgm:prSet presAssocID="{D896C593-8FE9-46BC-9843-1E3BEB116C9A}" presName="parentText" presStyleLbl="alignNode1" presStyleIdx="2" presStyleCnt="4">
        <dgm:presLayoutVars>
          <dgm:chMax val="1"/>
          <dgm:bulletEnabled val="1"/>
        </dgm:presLayoutVars>
      </dgm:prSet>
      <dgm:spPr/>
    </dgm:pt>
    <dgm:pt modelId="{86B2B69F-94A0-47E7-9948-4677F3AF52C3}" type="pres">
      <dgm:prSet presAssocID="{D896C593-8FE9-46BC-9843-1E3BEB116C9A}" presName="descendantText" presStyleLbl="alignAcc1" presStyleIdx="2" presStyleCnt="4">
        <dgm:presLayoutVars>
          <dgm:bulletEnabled val="1"/>
        </dgm:presLayoutVars>
      </dgm:prSet>
      <dgm:spPr/>
    </dgm:pt>
    <dgm:pt modelId="{0BC99E7B-61F2-4961-9701-8722EB006281}" type="pres">
      <dgm:prSet presAssocID="{F7B65BFF-7DCF-478F-AE64-2744BDC546F4}" presName="sp" presStyleCnt="0"/>
      <dgm:spPr/>
    </dgm:pt>
    <dgm:pt modelId="{A555CD22-D06C-4177-A38C-5BC55C1A1318}" type="pres">
      <dgm:prSet presAssocID="{E8E05E87-03C3-4D16-BCBB-D7EDCAF4A49A}" presName="composite" presStyleCnt="0"/>
      <dgm:spPr/>
    </dgm:pt>
    <dgm:pt modelId="{DE59EC27-E6BC-48D9-93F0-3C2A894AA4E2}" type="pres">
      <dgm:prSet presAssocID="{E8E05E87-03C3-4D16-BCBB-D7EDCAF4A49A}" presName="parentText" presStyleLbl="alignNode1" presStyleIdx="3" presStyleCnt="4">
        <dgm:presLayoutVars>
          <dgm:chMax val="1"/>
          <dgm:bulletEnabled val="1"/>
        </dgm:presLayoutVars>
      </dgm:prSet>
      <dgm:spPr/>
    </dgm:pt>
    <dgm:pt modelId="{8576F012-4659-4772-8E89-66FB354D7EDD}" type="pres">
      <dgm:prSet presAssocID="{E8E05E87-03C3-4D16-BCBB-D7EDCAF4A49A}" presName="descendantText" presStyleLbl="alignAcc1" presStyleIdx="3" presStyleCnt="4">
        <dgm:presLayoutVars>
          <dgm:bulletEnabled val="1"/>
        </dgm:presLayoutVars>
      </dgm:prSet>
      <dgm:spPr/>
    </dgm:pt>
  </dgm:ptLst>
  <dgm:cxnLst>
    <dgm:cxn modelId="{63082B02-09F3-4379-BB87-D6060D08814D}" type="presOf" srcId="{2A6CA20D-5A22-457A-9D81-8AFEBE770037}" destId="{8576F012-4659-4772-8E89-66FB354D7EDD}" srcOrd="0" destOrd="1" presId="urn:microsoft.com/office/officeart/2005/8/layout/chevron2"/>
    <dgm:cxn modelId="{A2578403-04BC-47C5-8A61-AF800431DDEB}" type="presOf" srcId="{CDD902B0-57EA-4E6E-AEA9-BF1DCB6D1498}" destId="{8576F012-4659-4772-8E89-66FB354D7EDD}" srcOrd="0" destOrd="2" presId="urn:microsoft.com/office/officeart/2005/8/layout/chevron2"/>
    <dgm:cxn modelId="{E6B69305-3C46-45DE-ACE0-D39840AF59D7}" srcId="{7ADCB1C4-DAA4-494F-8A9A-8C122D1284A9}" destId="{C1B80F97-AA99-4E82-A0B5-E15F383FFBE3}" srcOrd="0" destOrd="0" parTransId="{AA556408-88C9-404F-B52E-A3EAAFA5FC2A}" sibTransId="{6C7834AE-4A96-443F-A777-5E90DECDC1EB}"/>
    <dgm:cxn modelId="{8EE8CA15-52D8-4412-B981-63FD8BCDBFFC}" type="presOf" srcId="{FFD51F09-78F6-49DE-BF1B-2F73F17E2560}" destId="{86B2B69F-94A0-47E7-9948-4677F3AF52C3}" srcOrd="0" destOrd="3" presId="urn:microsoft.com/office/officeart/2005/8/layout/chevron2"/>
    <dgm:cxn modelId="{8884C124-6B10-486B-81D6-817CB5E9D7B3}" srcId="{E8E05E87-03C3-4D16-BCBB-D7EDCAF4A49A}" destId="{CDD902B0-57EA-4E6E-AEA9-BF1DCB6D1498}" srcOrd="2" destOrd="0" parTransId="{04A09440-3918-4457-96D6-33C97DB575D6}" sibTransId="{B2D3EBD1-1106-41AF-B218-E56D23773823}"/>
    <dgm:cxn modelId="{1808F72D-08FE-4ED5-8065-EA4FFAE50C99}" type="presOf" srcId="{0E1A8589-2227-459F-A0B3-4641511B48B9}" destId="{C8CB5254-D570-4C5F-ACE0-F0FC9D4E0AF4}" srcOrd="0" destOrd="0" presId="urn:microsoft.com/office/officeart/2005/8/layout/chevron2"/>
    <dgm:cxn modelId="{B38FAD35-04AB-408E-BF2A-E5ADA443718A}" type="presOf" srcId="{62905D29-74ED-4454-8C09-67CD6F3F8162}" destId="{86B2B69F-94A0-47E7-9948-4677F3AF52C3}" srcOrd="0" destOrd="1" presId="urn:microsoft.com/office/officeart/2005/8/layout/chevron2"/>
    <dgm:cxn modelId="{182C7839-0191-4538-A46E-4471CE2E7DF9}" type="presOf" srcId="{C1B80F97-AA99-4E82-A0B5-E15F383FFBE3}" destId="{8EF2D579-8181-483F-B016-95127741CC10}" srcOrd="0" destOrd="0" presId="urn:microsoft.com/office/officeart/2005/8/layout/chevron2"/>
    <dgm:cxn modelId="{E10F1D6A-EE8F-4333-A879-ECAEA3E48FA5}" srcId="{0E1A8589-2227-459F-A0B3-4641511B48B9}" destId="{BEE08510-9ABD-445E-948C-506B848812B6}" srcOrd="2" destOrd="0" parTransId="{7CC1FC80-4D20-4B10-A6D7-153F2182DF52}" sibTransId="{E317BDDD-7F1A-4932-A57A-BB1E55DD5A91}"/>
    <dgm:cxn modelId="{8ACAC04B-9CD6-4A46-8A77-6A8FABAF238D}" srcId="{4E8BC267-B3BA-402D-86BE-A0059316B518}" destId="{0E1A8589-2227-459F-A0B3-4641511B48B9}" srcOrd="0" destOrd="0" parTransId="{FEE7C8F7-8A40-47CF-8D01-26BEC71CCC20}" sibTransId="{B732C372-14B7-43F6-BFB8-E54B00417ABE}"/>
    <dgm:cxn modelId="{F010EA6C-27B3-44DB-AD9B-A0FEB8B0922C}" type="presOf" srcId="{D896C593-8FE9-46BC-9843-1E3BEB116C9A}" destId="{F8A81B6C-C808-4600-8A71-BA7C294A2F58}" srcOrd="0" destOrd="0" presId="urn:microsoft.com/office/officeart/2005/8/layout/chevron2"/>
    <dgm:cxn modelId="{69443F51-0EBE-4145-A9D6-FAF6AAF5D604}" srcId="{7ADCB1C4-DAA4-494F-8A9A-8C122D1284A9}" destId="{EACA246C-4E81-4055-AD7C-391CFA6D49FB}" srcOrd="3" destOrd="0" parTransId="{BCB353BA-063C-4E9C-8261-B75CB440CD88}" sibTransId="{C09B2304-B88D-4188-A88F-3CB1BB47E5F1}"/>
    <dgm:cxn modelId="{02DDAA52-703B-49B5-B373-3C603F0FA112}" type="presOf" srcId="{7ADCB1C4-DAA4-494F-8A9A-8C122D1284A9}" destId="{8546CD75-C0DA-43A9-AF02-B32EF0143C47}" srcOrd="0" destOrd="0" presId="urn:microsoft.com/office/officeart/2005/8/layout/chevron2"/>
    <dgm:cxn modelId="{54D33574-56D3-4BF6-8ABB-F1F5149B6AB9}" srcId="{D896C593-8FE9-46BC-9843-1E3BEB116C9A}" destId="{FFD51F09-78F6-49DE-BF1B-2F73F17E2560}" srcOrd="3" destOrd="0" parTransId="{6F7C0992-6582-47A9-9F68-91BA2A13D86D}" sibTransId="{0F889148-22B2-4D52-AFBF-08E0C77C0C57}"/>
    <dgm:cxn modelId="{1B49A977-1C6F-492B-84B4-E198B6CEC9C0}" srcId="{E8E05E87-03C3-4D16-BCBB-D7EDCAF4A49A}" destId="{A8D2F803-3661-4C61-B04C-795E51EB4F9E}" srcOrd="0" destOrd="0" parTransId="{5506ADDA-C0B4-4E71-A017-00178BEA0682}" sibTransId="{7B609811-4CEA-42C5-9276-3339F88CE675}"/>
    <dgm:cxn modelId="{C1041C83-C445-4270-91FF-38C4F42154F7}" srcId="{D896C593-8FE9-46BC-9843-1E3BEB116C9A}" destId="{62905D29-74ED-4454-8C09-67CD6F3F8162}" srcOrd="1" destOrd="0" parTransId="{FFB0B11E-CEE3-42E3-BA23-CACF8059B598}" sibTransId="{B03F4021-3787-423F-936B-E85E660B7C59}"/>
    <dgm:cxn modelId="{66ED3889-E322-4EA4-8FA3-059E6CDC9190}" type="presOf" srcId="{A8D2F803-3661-4C61-B04C-795E51EB4F9E}" destId="{8576F012-4659-4772-8E89-66FB354D7EDD}" srcOrd="0" destOrd="0" presId="urn:microsoft.com/office/officeart/2005/8/layout/chevron2"/>
    <dgm:cxn modelId="{FCC44F89-777C-4626-BDBF-F34E28DD9835}" type="presOf" srcId="{B170A2C1-8EB8-491C-9B5E-6E959205871A}" destId="{BB679708-2416-4599-AA63-0AD4B300CE5E}" srcOrd="0" destOrd="0" presId="urn:microsoft.com/office/officeart/2005/8/layout/chevron2"/>
    <dgm:cxn modelId="{33319F8F-2136-489D-8C8F-ADBC0C218378}" srcId="{4E8BC267-B3BA-402D-86BE-A0059316B518}" destId="{E8E05E87-03C3-4D16-BCBB-D7EDCAF4A49A}" srcOrd="3" destOrd="0" parTransId="{760A0DB6-3F17-43F5-9DFA-0821B9244D5E}" sibTransId="{AD5D70B5-501F-4DCC-A5FC-45726B992C9A}"/>
    <dgm:cxn modelId="{6AB0F090-54AB-4BF8-AAB4-41522BFF2A07}" type="presOf" srcId="{9F12245E-C242-491A-9E4B-7ACC860791C0}" destId="{8EF2D579-8181-483F-B016-95127741CC10}" srcOrd="0" destOrd="1" presId="urn:microsoft.com/office/officeart/2005/8/layout/chevron2"/>
    <dgm:cxn modelId="{157CD493-0311-4BA1-8B03-365D6D5A3C0D}" type="presOf" srcId="{990E7425-CADA-4F57-9D47-4F233CA6E44F}" destId="{8EF2D579-8181-483F-B016-95127741CC10}" srcOrd="0" destOrd="2" presId="urn:microsoft.com/office/officeart/2005/8/layout/chevron2"/>
    <dgm:cxn modelId="{78C9C595-4DB1-415C-8992-AC3F0FF8B5A4}" srcId="{0E1A8589-2227-459F-A0B3-4641511B48B9}" destId="{E9B5B51B-3D59-40A2-87B0-B352D5179BF4}" srcOrd="1" destOrd="0" parTransId="{24E500C5-F31B-4EE6-9EE6-76775B0572A8}" sibTransId="{9F82F95A-C387-4D11-AD17-59681AA91775}"/>
    <dgm:cxn modelId="{9C0F5D96-B071-4BA9-8585-14A4F49AB956}" type="presOf" srcId="{4E8BC267-B3BA-402D-86BE-A0059316B518}" destId="{3FA42959-34BA-4B35-9952-B886F6DD006B}" srcOrd="0" destOrd="0" presId="urn:microsoft.com/office/officeart/2005/8/layout/chevron2"/>
    <dgm:cxn modelId="{D2880899-39CF-437B-B493-72A824FD73C1}" srcId="{7ADCB1C4-DAA4-494F-8A9A-8C122D1284A9}" destId="{990E7425-CADA-4F57-9D47-4F233CA6E44F}" srcOrd="2" destOrd="0" parTransId="{59878114-812B-494C-9390-51D200388F10}" sibTransId="{5D9309DE-4C1E-43C8-8523-A36BA4EADB9B}"/>
    <dgm:cxn modelId="{8E49AEAD-EF80-44B7-BE2D-96C3E9705394}" type="presOf" srcId="{E9B5B51B-3D59-40A2-87B0-B352D5179BF4}" destId="{BB679708-2416-4599-AA63-0AD4B300CE5E}" srcOrd="0" destOrd="1" presId="urn:microsoft.com/office/officeart/2005/8/layout/chevron2"/>
    <dgm:cxn modelId="{205AECB0-8E96-4251-A8D4-FA8386ED0EC7}" srcId="{4E8BC267-B3BA-402D-86BE-A0059316B518}" destId="{7ADCB1C4-DAA4-494F-8A9A-8C122D1284A9}" srcOrd="1" destOrd="0" parTransId="{BAD13E6E-B046-43B7-B395-4E4B51EDDD5A}" sibTransId="{F49C3C32-A8ED-47BB-ABCE-B655678DF235}"/>
    <dgm:cxn modelId="{103976B3-A0E6-4A48-9CB5-E1B014D05187}" type="presOf" srcId="{F3042C3C-091D-430D-98E7-A5F9C1C17F28}" destId="{86B2B69F-94A0-47E7-9948-4677F3AF52C3}" srcOrd="0" destOrd="0" presId="urn:microsoft.com/office/officeart/2005/8/layout/chevron2"/>
    <dgm:cxn modelId="{19E376B7-C257-43C1-A72A-9802092FF2FB}" type="presOf" srcId="{BEE08510-9ABD-445E-948C-506B848812B6}" destId="{BB679708-2416-4599-AA63-0AD4B300CE5E}" srcOrd="0" destOrd="2" presId="urn:microsoft.com/office/officeart/2005/8/layout/chevron2"/>
    <dgm:cxn modelId="{ACD233B9-FD1F-47D1-914C-432E1588D747}" type="presOf" srcId="{EACA246C-4E81-4055-AD7C-391CFA6D49FB}" destId="{8EF2D579-8181-483F-B016-95127741CC10}" srcOrd="0" destOrd="3" presId="urn:microsoft.com/office/officeart/2005/8/layout/chevron2"/>
    <dgm:cxn modelId="{DC5622C1-50A8-4FF7-8F3C-6D108CD25B94}" srcId="{4E8BC267-B3BA-402D-86BE-A0059316B518}" destId="{D896C593-8FE9-46BC-9843-1E3BEB116C9A}" srcOrd="2" destOrd="0" parTransId="{2825B53F-6213-4752-809D-9DCC66DBDA98}" sibTransId="{F7B65BFF-7DCF-478F-AE64-2744BDC546F4}"/>
    <dgm:cxn modelId="{A6F101CC-0B41-45EF-8A5F-5BD257979795}" type="presOf" srcId="{E8E05E87-03C3-4D16-BCBB-D7EDCAF4A49A}" destId="{DE59EC27-E6BC-48D9-93F0-3C2A894AA4E2}" srcOrd="0" destOrd="0" presId="urn:microsoft.com/office/officeart/2005/8/layout/chevron2"/>
    <dgm:cxn modelId="{E3C425D0-EDB3-4E08-BE67-6D3A5589E923}" srcId="{7ADCB1C4-DAA4-494F-8A9A-8C122D1284A9}" destId="{9F12245E-C242-491A-9E4B-7ACC860791C0}" srcOrd="1" destOrd="0" parTransId="{B5673186-CF5D-4762-82F9-6EEF7E7884E0}" sibTransId="{FEC1BE09-7F47-4538-B2B1-F688C85CAC08}"/>
    <dgm:cxn modelId="{EB1922DA-0E11-438E-A73F-56CB527F6D08}" srcId="{D896C593-8FE9-46BC-9843-1E3BEB116C9A}" destId="{F3042C3C-091D-430D-98E7-A5F9C1C17F28}" srcOrd="0" destOrd="0" parTransId="{8637003D-345F-44E7-9DC6-C7D55CC14B65}" sibTransId="{66A72082-9C5B-4F35-968A-CCDF3EB4285D}"/>
    <dgm:cxn modelId="{707269EF-49AF-4494-AA87-F11213513C92}" srcId="{0E1A8589-2227-459F-A0B3-4641511B48B9}" destId="{B170A2C1-8EB8-491C-9B5E-6E959205871A}" srcOrd="0" destOrd="0" parTransId="{6E8A4FC2-3456-48C3-88D8-5362277EDAEF}" sibTransId="{19110100-F753-4332-B319-CFCC533B9A70}"/>
    <dgm:cxn modelId="{C626FDF3-C938-4A17-A9B3-3109144E56E8}" srcId="{D896C593-8FE9-46BC-9843-1E3BEB116C9A}" destId="{95A4E567-0CBB-4231-92D6-518D732F3607}" srcOrd="2" destOrd="0" parTransId="{4B8B6E64-66DA-4C48-9651-D783A279E7CD}" sibTransId="{EE10702B-1C7D-4DCA-BADF-210A899D6AB5}"/>
    <dgm:cxn modelId="{0F5088F5-32C5-48C2-B276-32B5764EBFBC}" type="presOf" srcId="{95A4E567-0CBB-4231-92D6-518D732F3607}" destId="{86B2B69F-94A0-47E7-9948-4677F3AF52C3}" srcOrd="0" destOrd="2" presId="urn:microsoft.com/office/officeart/2005/8/layout/chevron2"/>
    <dgm:cxn modelId="{D9EDB5FF-95E7-4FD7-B8B0-04C2FD56B32F}" srcId="{E8E05E87-03C3-4D16-BCBB-D7EDCAF4A49A}" destId="{2A6CA20D-5A22-457A-9D81-8AFEBE770037}" srcOrd="1" destOrd="0" parTransId="{695EF910-BACB-475F-AF67-5BFE01230673}" sibTransId="{F071D885-4998-4F4D-B447-8074D7AF0DDF}"/>
    <dgm:cxn modelId="{459C11B9-E2AB-444F-8E1C-69720A03D514}" type="presParOf" srcId="{3FA42959-34BA-4B35-9952-B886F6DD006B}" destId="{B06B0D68-6B03-4779-8E79-A5BE3BB98BD9}" srcOrd="0" destOrd="0" presId="urn:microsoft.com/office/officeart/2005/8/layout/chevron2"/>
    <dgm:cxn modelId="{D1529495-8B85-4BF7-96BA-399BF1DD2181}" type="presParOf" srcId="{B06B0D68-6B03-4779-8E79-A5BE3BB98BD9}" destId="{C8CB5254-D570-4C5F-ACE0-F0FC9D4E0AF4}" srcOrd="0" destOrd="0" presId="urn:microsoft.com/office/officeart/2005/8/layout/chevron2"/>
    <dgm:cxn modelId="{14384F3E-8AA5-4A9F-8F2B-03CD611A8E1E}" type="presParOf" srcId="{B06B0D68-6B03-4779-8E79-A5BE3BB98BD9}" destId="{BB679708-2416-4599-AA63-0AD4B300CE5E}" srcOrd="1" destOrd="0" presId="urn:microsoft.com/office/officeart/2005/8/layout/chevron2"/>
    <dgm:cxn modelId="{E96C1794-CCDB-43AB-B004-F064F7755B82}" type="presParOf" srcId="{3FA42959-34BA-4B35-9952-B886F6DD006B}" destId="{90797D9B-9B87-400E-99C2-74DE638671D1}" srcOrd="1" destOrd="0" presId="urn:microsoft.com/office/officeart/2005/8/layout/chevron2"/>
    <dgm:cxn modelId="{6871DEC5-C08C-411B-82C7-E687EFB8EC8D}" type="presParOf" srcId="{3FA42959-34BA-4B35-9952-B886F6DD006B}" destId="{6C150EAF-61A4-4AB0-B956-A7A8DCF2CEE3}" srcOrd="2" destOrd="0" presId="urn:microsoft.com/office/officeart/2005/8/layout/chevron2"/>
    <dgm:cxn modelId="{89B58727-9041-4767-9FAE-2AA4E9DCA937}" type="presParOf" srcId="{6C150EAF-61A4-4AB0-B956-A7A8DCF2CEE3}" destId="{8546CD75-C0DA-43A9-AF02-B32EF0143C47}" srcOrd="0" destOrd="0" presId="urn:microsoft.com/office/officeart/2005/8/layout/chevron2"/>
    <dgm:cxn modelId="{742D5AEA-6D04-4033-8CFE-E44953D2EF3F}" type="presParOf" srcId="{6C150EAF-61A4-4AB0-B956-A7A8DCF2CEE3}" destId="{8EF2D579-8181-483F-B016-95127741CC10}" srcOrd="1" destOrd="0" presId="urn:microsoft.com/office/officeart/2005/8/layout/chevron2"/>
    <dgm:cxn modelId="{C1623C37-B396-48C7-93B7-21EEDF6F7875}" type="presParOf" srcId="{3FA42959-34BA-4B35-9952-B886F6DD006B}" destId="{9735BC2F-A3BB-4BFC-A78D-EEC1F177BBD2}" srcOrd="3" destOrd="0" presId="urn:microsoft.com/office/officeart/2005/8/layout/chevron2"/>
    <dgm:cxn modelId="{18BB4847-96C3-4ADF-9B59-BD07BAE97EF7}" type="presParOf" srcId="{3FA42959-34BA-4B35-9952-B886F6DD006B}" destId="{FFAE30D5-3302-43D9-960B-93CD373D2ECB}" srcOrd="4" destOrd="0" presId="urn:microsoft.com/office/officeart/2005/8/layout/chevron2"/>
    <dgm:cxn modelId="{141F328F-F9E2-4D04-B330-B8EFCD44EA78}" type="presParOf" srcId="{FFAE30D5-3302-43D9-960B-93CD373D2ECB}" destId="{F8A81B6C-C808-4600-8A71-BA7C294A2F58}" srcOrd="0" destOrd="0" presId="urn:microsoft.com/office/officeart/2005/8/layout/chevron2"/>
    <dgm:cxn modelId="{21582412-CE2E-43DC-8DF4-E71698180261}" type="presParOf" srcId="{FFAE30D5-3302-43D9-960B-93CD373D2ECB}" destId="{86B2B69F-94A0-47E7-9948-4677F3AF52C3}" srcOrd="1" destOrd="0" presId="urn:microsoft.com/office/officeart/2005/8/layout/chevron2"/>
    <dgm:cxn modelId="{DCCA937E-1ADE-417D-B679-351DEB03664F}" type="presParOf" srcId="{3FA42959-34BA-4B35-9952-B886F6DD006B}" destId="{0BC99E7B-61F2-4961-9701-8722EB006281}" srcOrd="5" destOrd="0" presId="urn:microsoft.com/office/officeart/2005/8/layout/chevron2"/>
    <dgm:cxn modelId="{7F4FF97A-52AF-4A89-8F10-20DE0AF952D2}" type="presParOf" srcId="{3FA42959-34BA-4B35-9952-B886F6DD006B}" destId="{A555CD22-D06C-4177-A38C-5BC55C1A1318}" srcOrd="6" destOrd="0" presId="urn:microsoft.com/office/officeart/2005/8/layout/chevron2"/>
    <dgm:cxn modelId="{CCBBE990-91EA-4262-9B45-DCB32302AA2E}" type="presParOf" srcId="{A555CD22-D06C-4177-A38C-5BC55C1A1318}" destId="{DE59EC27-E6BC-48D9-93F0-3C2A894AA4E2}" srcOrd="0" destOrd="0" presId="urn:microsoft.com/office/officeart/2005/8/layout/chevron2"/>
    <dgm:cxn modelId="{53C316AA-27AB-4482-B25A-4C4FF368CD0E}" type="presParOf" srcId="{A555CD22-D06C-4177-A38C-5BC55C1A1318}" destId="{8576F012-4659-4772-8E89-66FB354D7ED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B5254-D570-4C5F-ACE0-F0FC9D4E0AF4}">
      <dsp:nvSpPr>
        <dsp:cNvPr id="0" name=""/>
        <dsp:cNvSpPr/>
      </dsp:nvSpPr>
      <dsp:spPr>
        <a:xfrm rot="5400000">
          <a:off x="-219905" y="224010"/>
          <a:ext cx="1466038" cy="1026226"/>
        </a:xfrm>
        <a:prstGeom prst="chevron">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t>SM Workshop</a:t>
          </a:r>
        </a:p>
      </dsp:txBody>
      <dsp:txXfrm rot="-5400000">
        <a:off x="1" y="517217"/>
        <a:ext cx="1026226" cy="439812"/>
      </dsp:txXfrm>
    </dsp:sp>
    <dsp:sp modelId="{BB679708-2416-4599-AA63-0AD4B300CE5E}">
      <dsp:nvSpPr>
        <dsp:cNvPr id="0" name=""/>
        <dsp:cNvSpPr/>
      </dsp:nvSpPr>
      <dsp:spPr>
        <a:xfrm rot="5400000">
          <a:off x="4917116" y="-3886785"/>
          <a:ext cx="952924" cy="873470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What do they do today?</a:t>
          </a:r>
        </a:p>
        <a:p>
          <a:pPr marL="114300" lvl="1" indent="-114300" algn="l" defTabSz="622300">
            <a:lnSpc>
              <a:spcPct val="90000"/>
            </a:lnSpc>
            <a:spcBef>
              <a:spcPct val="0"/>
            </a:spcBef>
            <a:spcAft>
              <a:spcPct val="15000"/>
            </a:spcAft>
            <a:buChar char="•"/>
          </a:pPr>
          <a:r>
            <a:rPr lang="en-GB" sz="1400" kern="1200" dirty="0"/>
            <a:t>What are the focus areas?</a:t>
          </a:r>
        </a:p>
        <a:p>
          <a:pPr marL="114300" lvl="1" indent="-114300" algn="l" defTabSz="622300">
            <a:lnSpc>
              <a:spcPct val="90000"/>
            </a:lnSpc>
            <a:spcBef>
              <a:spcPct val="0"/>
            </a:spcBef>
            <a:spcAft>
              <a:spcPct val="15000"/>
            </a:spcAft>
            <a:buChar char="•"/>
          </a:pPr>
          <a:r>
            <a:rPr lang="en-GB" sz="1400" kern="1200" dirty="0"/>
            <a:t>What does good look like?</a:t>
          </a:r>
        </a:p>
      </dsp:txBody>
      <dsp:txXfrm rot="-5400000">
        <a:off x="1026226" y="50623"/>
        <a:ext cx="8688187" cy="859888"/>
      </dsp:txXfrm>
    </dsp:sp>
    <dsp:sp modelId="{8546CD75-C0DA-43A9-AF02-B32EF0143C47}">
      <dsp:nvSpPr>
        <dsp:cNvPr id="0" name=""/>
        <dsp:cNvSpPr/>
      </dsp:nvSpPr>
      <dsp:spPr>
        <a:xfrm rot="5400000">
          <a:off x="-219905" y="1545665"/>
          <a:ext cx="1466038" cy="1026226"/>
        </a:xfrm>
        <a:prstGeom prst="chevron">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t>HR Focus Day</a:t>
          </a:r>
        </a:p>
      </dsp:txBody>
      <dsp:txXfrm rot="-5400000">
        <a:off x="1" y="1838872"/>
        <a:ext cx="1026226" cy="439812"/>
      </dsp:txXfrm>
    </dsp:sp>
    <dsp:sp modelId="{8EF2D579-8181-483F-B016-95127741CC10}">
      <dsp:nvSpPr>
        <dsp:cNvPr id="0" name=""/>
        <dsp:cNvSpPr/>
      </dsp:nvSpPr>
      <dsp:spPr>
        <a:xfrm rot="5400000">
          <a:off x="4917116" y="-2565130"/>
          <a:ext cx="952924" cy="873470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Recap the reason why</a:t>
          </a:r>
        </a:p>
        <a:p>
          <a:pPr marL="114300" lvl="1" indent="-114300" algn="l" defTabSz="622300">
            <a:lnSpc>
              <a:spcPct val="90000"/>
            </a:lnSpc>
            <a:spcBef>
              <a:spcPct val="0"/>
            </a:spcBef>
            <a:spcAft>
              <a:spcPct val="15000"/>
            </a:spcAft>
            <a:buChar char="•"/>
          </a:pPr>
          <a:r>
            <a:rPr lang="en-GB" sz="1400" kern="1200" dirty="0"/>
            <a:t>WGLL considered for SM &amp; DMs</a:t>
          </a:r>
        </a:p>
        <a:p>
          <a:pPr marL="114300" lvl="1" indent="-114300" algn="l" defTabSz="622300">
            <a:lnSpc>
              <a:spcPct val="90000"/>
            </a:lnSpc>
            <a:spcBef>
              <a:spcPct val="0"/>
            </a:spcBef>
            <a:spcAft>
              <a:spcPct val="15000"/>
            </a:spcAft>
            <a:buChar char="•"/>
          </a:pPr>
          <a:r>
            <a:rPr lang="en-GB" sz="1400" kern="1200" dirty="0"/>
            <a:t>Types of managers </a:t>
          </a:r>
        </a:p>
        <a:p>
          <a:pPr marL="114300" lvl="1" indent="-114300" algn="l" defTabSz="622300">
            <a:lnSpc>
              <a:spcPct val="90000"/>
            </a:lnSpc>
            <a:spcBef>
              <a:spcPct val="0"/>
            </a:spcBef>
            <a:spcAft>
              <a:spcPct val="15000"/>
            </a:spcAft>
            <a:buChar char="•"/>
          </a:pPr>
          <a:r>
            <a:rPr lang="en-GB" sz="1400" kern="1200" dirty="0"/>
            <a:t>WGLL communication for leaders</a:t>
          </a:r>
        </a:p>
      </dsp:txBody>
      <dsp:txXfrm rot="-5400000">
        <a:off x="1026226" y="1372278"/>
        <a:ext cx="8688187" cy="859888"/>
      </dsp:txXfrm>
    </dsp:sp>
    <dsp:sp modelId="{F8A81B6C-C808-4600-8A71-BA7C294A2F58}">
      <dsp:nvSpPr>
        <dsp:cNvPr id="0" name=""/>
        <dsp:cNvSpPr/>
      </dsp:nvSpPr>
      <dsp:spPr>
        <a:xfrm rot="5400000">
          <a:off x="-219905" y="2867321"/>
          <a:ext cx="1466038" cy="1026226"/>
        </a:xfrm>
        <a:prstGeom prst="chevron">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t>Senior Leaders Workshop</a:t>
          </a:r>
        </a:p>
      </dsp:txBody>
      <dsp:txXfrm rot="-5400000">
        <a:off x="1" y="3160528"/>
        <a:ext cx="1026226" cy="439812"/>
      </dsp:txXfrm>
    </dsp:sp>
    <dsp:sp modelId="{86B2B69F-94A0-47E7-9948-4677F3AF52C3}">
      <dsp:nvSpPr>
        <dsp:cNvPr id="0" name=""/>
        <dsp:cNvSpPr/>
      </dsp:nvSpPr>
      <dsp:spPr>
        <a:xfrm rot="5400000">
          <a:off x="4917116" y="-1243474"/>
          <a:ext cx="952924" cy="873470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Recap reason why</a:t>
          </a:r>
        </a:p>
        <a:p>
          <a:pPr marL="114300" lvl="1" indent="-114300" algn="l" defTabSz="622300">
            <a:lnSpc>
              <a:spcPct val="90000"/>
            </a:lnSpc>
            <a:spcBef>
              <a:spcPct val="0"/>
            </a:spcBef>
            <a:spcAft>
              <a:spcPct val="15000"/>
            </a:spcAft>
            <a:buChar char="•"/>
          </a:pPr>
          <a:r>
            <a:rPr lang="en-GB" sz="1400" kern="1200" dirty="0"/>
            <a:t>Leader roles considered for 4 key areas</a:t>
          </a:r>
        </a:p>
        <a:p>
          <a:pPr marL="114300" lvl="1" indent="-114300" algn="l" defTabSz="622300">
            <a:lnSpc>
              <a:spcPct val="90000"/>
            </a:lnSpc>
            <a:spcBef>
              <a:spcPct val="0"/>
            </a:spcBef>
            <a:spcAft>
              <a:spcPct val="15000"/>
            </a:spcAft>
            <a:buChar char="•"/>
          </a:pPr>
          <a:r>
            <a:rPr lang="en-GB" sz="1400" kern="1200" dirty="0"/>
            <a:t>DM workshop approach</a:t>
          </a:r>
        </a:p>
        <a:p>
          <a:pPr marL="114300" lvl="1" indent="-114300" algn="l" defTabSz="622300">
            <a:lnSpc>
              <a:spcPct val="90000"/>
            </a:lnSpc>
            <a:spcBef>
              <a:spcPct val="0"/>
            </a:spcBef>
            <a:spcAft>
              <a:spcPct val="15000"/>
            </a:spcAft>
            <a:buChar char="•"/>
          </a:pPr>
          <a:r>
            <a:rPr lang="en-GB" sz="1400" kern="1200" dirty="0"/>
            <a:t>Commitments</a:t>
          </a:r>
        </a:p>
      </dsp:txBody>
      <dsp:txXfrm rot="-5400000">
        <a:off x="1026226" y="2693934"/>
        <a:ext cx="8688187" cy="859888"/>
      </dsp:txXfrm>
    </dsp:sp>
    <dsp:sp modelId="{DE59EC27-E6BC-48D9-93F0-3C2A894AA4E2}">
      <dsp:nvSpPr>
        <dsp:cNvPr id="0" name=""/>
        <dsp:cNvSpPr/>
      </dsp:nvSpPr>
      <dsp:spPr>
        <a:xfrm rot="5400000">
          <a:off x="-219905" y="4188977"/>
          <a:ext cx="1466038" cy="1026226"/>
        </a:xfrm>
        <a:prstGeom prst="chevron">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t>DM Workshop</a:t>
          </a:r>
        </a:p>
      </dsp:txBody>
      <dsp:txXfrm rot="-5400000">
        <a:off x="1" y="4482184"/>
        <a:ext cx="1026226" cy="439812"/>
      </dsp:txXfrm>
    </dsp:sp>
    <dsp:sp modelId="{8576F012-4659-4772-8E89-66FB354D7EDD}">
      <dsp:nvSpPr>
        <dsp:cNvPr id="0" name=""/>
        <dsp:cNvSpPr/>
      </dsp:nvSpPr>
      <dsp:spPr>
        <a:xfrm rot="5400000">
          <a:off x="4917116" y="78181"/>
          <a:ext cx="952924" cy="873470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Recap reason why</a:t>
          </a:r>
        </a:p>
        <a:p>
          <a:pPr marL="114300" lvl="1" indent="-114300" algn="l" defTabSz="622300">
            <a:lnSpc>
              <a:spcPct val="90000"/>
            </a:lnSpc>
            <a:spcBef>
              <a:spcPct val="0"/>
            </a:spcBef>
            <a:spcAft>
              <a:spcPct val="15000"/>
            </a:spcAft>
            <a:buChar char="•"/>
          </a:pPr>
          <a:r>
            <a:rPr lang="en-GB" sz="1400" kern="1200" dirty="0"/>
            <a:t>Align WGLL with the 4 key areas</a:t>
          </a:r>
        </a:p>
        <a:p>
          <a:pPr marL="114300" lvl="1" indent="-114300" algn="l" defTabSz="622300">
            <a:lnSpc>
              <a:spcPct val="90000"/>
            </a:lnSpc>
            <a:spcBef>
              <a:spcPct val="0"/>
            </a:spcBef>
            <a:spcAft>
              <a:spcPct val="15000"/>
            </a:spcAft>
            <a:buChar char="•"/>
          </a:pPr>
          <a:r>
            <a:rPr lang="en-GB" sz="1400" kern="1200" dirty="0"/>
            <a:t>Types of managers</a:t>
          </a:r>
        </a:p>
      </dsp:txBody>
      <dsp:txXfrm rot="-5400000">
        <a:off x="1026226" y="4015589"/>
        <a:ext cx="8688187" cy="85988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0.85554</cdr:x>
      <cdr:y>0</cdr:y>
    </cdr:from>
    <cdr:to>
      <cdr:x>0.85554</cdr:x>
      <cdr:y>0.88288</cdr:y>
    </cdr:to>
    <cdr:cxnSp macro="">
      <cdr:nvCxnSpPr>
        <cdr:cNvPr id="3" name="Straight Connector 2">
          <a:extLst xmlns:a="http://schemas.openxmlformats.org/drawingml/2006/main">
            <a:ext uri="{FF2B5EF4-FFF2-40B4-BE49-F238E27FC236}">
              <a16:creationId xmlns:a16="http://schemas.microsoft.com/office/drawing/2014/main" id="{510E89FE-3808-4601-9C41-569C3D8EEBD8}"/>
            </a:ext>
          </a:extLst>
        </cdr:cNvPr>
        <cdr:cNvCxnSpPr/>
      </cdr:nvCxnSpPr>
      <cdr:spPr>
        <a:xfrm xmlns:a="http://schemas.openxmlformats.org/drawingml/2006/main">
          <a:off x="261870" y="0"/>
          <a:ext cx="0" cy="3948218"/>
        </a:xfrm>
        <a:prstGeom xmlns:a="http://schemas.openxmlformats.org/drawingml/2006/main" prst="line">
          <a:avLst/>
        </a:prstGeom>
        <a:ln xmlns:a="http://schemas.openxmlformats.org/drawingml/2006/main" w="19050">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148383A-7213-4ED8-BC35-70B3DDB113C6}" type="datetimeFigureOut">
              <a:rPr lang="en-GB" smtClean="0"/>
              <a:t>12/04/2022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B389A74-4B1E-4E13-ADE4-EB947CA0D4B3}" type="slidenum">
              <a:rPr lang="en-GB" smtClean="0"/>
              <a:t>‹#›</a:t>
            </a:fld>
            <a:endParaRPr lang="en-GB"/>
          </a:p>
        </p:txBody>
      </p:sp>
    </p:spTree>
    <p:extLst>
      <p:ext uri="{BB962C8B-B14F-4D97-AF65-F5344CB8AC3E}">
        <p14:creationId xmlns:p14="http://schemas.microsoft.com/office/powerpoint/2010/main" val="381187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89A74-4B1E-4E13-ADE4-EB947CA0D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158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2F078-EB71-4586-BC91-0360423298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8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Essentially Digital has moved from add-on to the focal point of the operations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89A74-4B1E-4E13-ADE4-EB947CA0D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686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spc="-94">
                <a:solidFill>
                  <a:srgbClr val="747678"/>
                </a:solidFill>
                <a:latin typeface="+mn-lt"/>
                <a:cs typeface="Calibri"/>
              </a:rPr>
              <a:t>GA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spc="-94">
              <a:solidFill>
                <a:srgbClr val="747678"/>
              </a:solidFill>
              <a:latin typeface="+mn-lt"/>
              <a:cs typeface="Calibri"/>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89A74-4B1E-4E13-ADE4-EB947CA0D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012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89A74-4B1E-4E13-ADE4-EB947CA0D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648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want to deliver the basics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89A74-4B1E-4E13-ADE4-EB947CA0D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726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89A74-4B1E-4E13-ADE4-EB947CA0D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523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54442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F26F0-596C-014D-9CA4-F38FAA9AAD38}"/>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193AE4D-7090-7047-9908-EF2B24708165}"/>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3F21593-F91D-9E44-BB11-25F4D91A5977}"/>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EC3165A9-2650-1A45-9BF5-051785F42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D81DB-5E5A-794E-8958-AECD0AC0A8CE}"/>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859982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06FC-FE10-414C-BC6B-9308F64491F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64244-BDB0-9346-9576-28D910C7AE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7FEEC8-1DB0-5847-B3E3-5F0C12A7E005}"/>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FD12D035-6EB0-B848-9C0D-CE28F1F46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BAB1D-67F5-0348-9DA4-60D06B529761}"/>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688161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D98941-88EA-2043-8B8E-284BE316404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52112DD-6AA8-5E46-8A59-C5D30D90040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087708-BB1B-2D40-8351-45D663367D63}"/>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4CB63E03-2AD7-7A49-A5BE-71895B9CE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93683-DB04-4F4B-BAFA-947AEB7DEB8A}"/>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1952692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600" y="620640"/>
            <a:ext cx="10972320" cy="797040"/>
          </a:xfrm>
          <a:prstGeom prst="rect">
            <a:avLst/>
          </a:prstGeom>
        </p:spPr>
        <p:txBody>
          <a:bodyPr wrap="none" lIns="0" tIns="0" rIns="0" bIns="0" anchor="ctr"/>
          <a:lstStyle/>
          <a:p>
            <a:endParaRPr/>
          </a:p>
        </p:txBody>
      </p:sp>
      <p:sp>
        <p:nvSpPr>
          <p:cNvPr id="9" name="PlaceHolder 2"/>
          <p:cNvSpPr>
            <a:spLocks noGrp="1"/>
          </p:cNvSpPr>
          <p:nvPr>
            <p:ph type="body"/>
          </p:nvPr>
        </p:nvSpPr>
        <p:spPr>
          <a:xfrm>
            <a:off x="624480" y="1628640"/>
            <a:ext cx="10972320" cy="4463640"/>
          </a:xfrm>
          <a:prstGeom prst="rect">
            <a:avLst/>
          </a:prstGeom>
        </p:spPr>
        <p:txBody>
          <a:bodyPr wrap="none" lIns="0" tIns="0" rIns="0" bIns="0"/>
          <a:lstStyle/>
          <a:p>
            <a:endParaRPr/>
          </a:p>
        </p:txBody>
      </p:sp>
    </p:spTree>
    <p:extLst>
      <p:ext uri="{BB962C8B-B14F-4D97-AF65-F5344CB8AC3E}">
        <p14:creationId xmlns:p14="http://schemas.microsoft.com/office/powerpoint/2010/main" val="2459258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F26F0-596C-014D-9CA4-F38FAA9AAD3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193AE4D-7090-7047-9908-EF2B247081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3F21593-F91D-9E44-BB11-25F4D91A5977}"/>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EC3165A9-2650-1A45-9BF5-051785F42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D81DB-5E5A-794E-8958-AECD0AC0A8CE}"/>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1301743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C07A7-D353-8745-BC78-4EB90B60DFB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B8F7229-A8BA-B84F-BFB7-7024B13387D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6B027A-4F8D-5448-BF19-5E6F55FB1127}"/>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5F28FEA0-D6F3-384E-A7D3-39226479D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7C24F-06B9-B141-B2C1-03435240A154}"/>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1586303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7FA2-9976-BB44-9039-02B1E787D80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DAE44C4-C09F-474B-B7B0-83AAFF0A0E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9E69D7C-77A8-984A-99A6-D3C4FBD0F347}"/>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7A61EF47-E412-9545-9C7E-4612738D9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D1FEE-7BDE-B649-B0CB-C2E45E3CB6BE}"/>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247493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322A-A3C1-8B40-9D80-69EB15587A7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550CE7C-93D4-0044-95F4-C844D485E9E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43ADC6A-5EBA-1F43-AE41-B4E3E1C5740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5D77FE1-D188-A449-A52A-5395040B4168}"/>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6" name="Footer Placeholder 5">
            <a:extLst>
              <a:ext uri="{FF2B5EF4-FFF2-40B4-BE49-F238E27FC236}">
                <a16:creationId xmlns:a16="http://schemas.microsoft.com/office/drawing/2014/main" id="{D9BC91E7-B2D3-EE4B-8BF3-C8B50E869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2072E-3799-A448-BC12-6617BA6CAF0D}"/>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2987712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2AB8-EAA4-964A-978E-093E42E278A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F1312-CC2D-9045-B0BB-72C8CA744F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23BABD4-B18E-4B43-9CAB-0F94570B7E4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1F38AD3-4109-9D43-B4AA-2D654D5474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772315-0C97-764E-ADFD-D927BB25BC5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E3BEF55-E575-4F48-B1A1-0A686B5E2AA6}"/>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8" name="Footer Placeholder 7">
            <a:extLst>
              <a:ext uri="{FF2B5EF4-FFF2-40B4-BE49-F238E27FC236}">
                <a16:creationId xmlns:a16="http://schemas.microsoft.com/office/drawing/2014/main" id="{AC393E0B-A8C1-2344-93EE-8F18AB5A3C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DD07D6-C0A0-A94A-AB51-6D06F8963F67}"/>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138736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F1E3A-6601-344D-B381-EBAC8FAD1B7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B77EF8F-3C3C-D146-BF52-9DE9145487D3}"/>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4" name="Footer Placeholder 3">
            <a:extLst>
              <a:ext uri="{FF2B5EF4-FFF2-40B4-BE49-F238E27FC236}">
                <a16:creationId xmlns:a16="http://schemas.microsoft.com/office/drawing/2014/main" id="{204A6908-8E33-614F-B0C8-FFA2F9D712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3F8791-F2BB-F040-9746-87F651C32FF1}"/>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1830957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CF5AC3-AB98-EC45-9D62-B8AB1DEA7EA5}"/>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3" name="Footer Placeholder 2">
            <a:extLst>
              <a:ext uri="{FF2B5EF4-FFF2-40B4-BE49-F238E27FC236}">
                <a16:creationId xmlns:a16="http://schemas.microsoft.com/office/drawing/2014/main" id="{6F406F73-A0DA-584A-9E3B-049FB97F11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B50E5F-341F-AC42-B36D-571B39827506}"/>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110595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C07A7-D353-8745-BC78-4EB90B60DFBF}"/>
              </a:ext>
            </a:extLst>
          </p:cNvPr>
          <p:cNvSpPr>
            <a:spLocks noGrp="1"/>
          </p:cNvSpPr>
          <p:nvPr>
            <p:ph type="title"/>
          </p:nvPr>
        </p:nvSpPr>
        <p:spPr>
          <a:xfrm>
            <a:off x="838200" y="1122218"/>
            <a:ext cx="10515600" cy="568470"/>
          </a:xfrm>
        </p:spPr>
        <p:txBody>
          <a:bodyPr/>
          <a:lstStyle>
            <a:lvl1pPr algn="ct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B8F7229-A8BA-B84F-BFB7-7024B13387D0}"/>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6B027A-4F8D-5448-BF19-5E6F55FB1127}"/>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5F28FEA0-D6F3-384E-A7D3-39226479D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7C24F-06B9-B141-B2C1-03435240A154}"/>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2430050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4F685-7960-034C-B777-DC06E30EF51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D6A1193-4057-304C-AE90-15360909B9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309344F-545B-5640-86D8-E532DBE73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7FF733-BA5E-1F42-BECA-4DC8A35D1948}"/>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6" name="Footer Placeholder 5">
            <a:extLst>
              <a:ext uri="{FF2B5EF4-FFF2-40B4-BE49-F238E27FC236}">
                <a16:creationId xmlns:a16="http://schemas.microsoft.com/office/drawing/2014/main" id="{CDE87BD6-E383-FA46-8F2C-B762D8EF49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36985-C8EB-504D-80BD-7A17F74B0C0B}"/>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4107980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A08B0-3F86-114C-ADCF-55AE4BF9C84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53CD8C5-38B7-3A4C-89C1-1901382681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1D9729-A324-5D45-96F3-C5E4B02A30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5538162-77D9-0648-A6E7-D7F4FE322DFE}"/>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6" name="Footer Placeholder 5">
            <a:extLst>
              <a:ext uri="{FF2B5EF4-FFF2-40B4-BE49-F238E27FC236}">
                <a16:creationId xmlns:a16="http://schemas.microsoft.com/office/drawing/2014/main" id="{F3A148E4-3F97-0145-AEF4-0DEEFF5AA1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973CB-90DF-7648-8FD3-12BF45735FB4}"/>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533097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06FC-FE10-414C-BC6B-9308F64491F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64244-BDB0-9346-9576-28D910C7AE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7FEEC8-1DB0-5847-B3E3-5F0C12A7E005}"/>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FD12D035-6EB0-B848-9C0D-CE28F1F46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BAB1D-67F5-0348-9DA4-60D06B529761}"/>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464620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D98941-88EA-2043-8B8E-284BE316404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52112DD-6AA8-5E46-8A59-C5D30D90040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087708-BB1B-2D40-8351-45D663367D63}"/>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4CB63E03-2AD7-7A49-A5BE-71895B9CE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93683-DB04-4F4B-BAFA-947AEB7DEB8A}"/>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59399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F26F0-596C-014D-9CA4-F38FAA9AAD3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193AE4D-7090-7047-9908-EF2B247081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3F21593-F91D-9E44-BB11-25F4D91A5977}"/>
              </a:ext>
            </a:extLst>
          </p:cNvPr>
          <p:cNvSpPr>
            <a:spLocks noGrp="1"/>
          </p:cNvSpPr>
          <p:nvPr>
            <p:ph type="dt" sz="half" idx="10"/>
          </p:nvPr>
        </p:nvSpPr>
        <p:spPr/>
        <p:txBody>
          <a:bodyPr/>
          <a:lstStyle/>
          <a:p>
            <a:fld id="{B5A06478-9E7D-4CD1-987A-89E3064878E6}" type="datetime1">
              <a:rPr lang="en-US" smtClean="0"/>
              <a:t>4/12/2022</a:t>
            </a:fld>
            <a:endParaRPr lang="en-US"/>
          </a:p>
        </p:txBody>
      </p:sp>
      <p:sp>
        <p:nvSpPr>
          <p:cNvPr id="5" name="Footer Placeholder 4">
            <a:extLst>
              <a:ext uri="{FF2B5EF4-FFF2-40B4-BE49-F238E27FC236}">
                <a16:creationId xmlns:a16="http://schemas.microsoft.com/office/drawing/2014/main" id="{EC3165A9-2650-1A45-9BF5-051785F42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D81DB-5E5A-794E-8958-AECD0AC0A8CE}"/>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1609186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C07A7-D353-8745-BC78-4EB90B60DFB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B8F7229-A8BA-B84F-BFB7-7024B13387D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6B027A-4F8D-5448-BF19-5E6F55FB1127}"/>
              </a:ext>
            </a:extLst>
          </p:cNvPr>
          <p:cNvSpPr>
            <a:spLocks noGrp="1"/>
          </p:cNvSpPr>
          <p:nvPr>
            <p:ph type="dt" sz="half" idx="10"/>
          </p:nvPr>
        </p:nvSpPr>
        <p:spPr/>
        <p:txBody>
          <a:bodyPr/>
          <a:lstStyle/>
          <a:p>
            <a:fld id="{B2BA39A2-98FF-44E3-943B-85BD8FFB335D}" type="datetime1">
              <a:rPr lang="en-US" smtClean="0"/>
              <a:t>4/12/2022</a:t>
            </a:fld>
            <a:endParaRPr lang="en-US"/>
          </a:p>
        </p:txBody>
      </p:sp>
      <p:sp>
        <p:nvSpPr>
          <p:cNvPr id="5" name="Footer Placeholder 4">
            <a:extLst>
              <a:ext uri="{FF2B5EF4-FFF2-40B4-BE49-F238E27FC236}">
                <a16:creationId xmlns:a16="http://schemas.microsoft.com/office/drawing/2014/main" id="{5F28FEA0-D6F3-384E-A7D3-39226479D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7C24F-06B9-B141-B2C1-03435240A154}"/>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1322008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7FA2-9976-BB44-9039-02B1E787D80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DAE44C4-C09F-474B-B7B0-83AAFF0A0E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9E69D7C-77A8-984A-99A6-D3C4FBD0F347}"/>
              </a:ext>
            </a:extLst>
          </p:cNvPr>
          <p:cNvSpPr>
            <a:spLocks noGrp="1"/>
          </p:cNvSpPr>
          <p:nvPr>
            <p:ph type="dt" sz="half" idx="10"/>
          </p:nvPr>
        </p:nvSpPr>
        <p:spPr/>
        <p:txBody>
          <a:bodyPr/>
          <a:lstStyle/>
          <a:p>
            <a:fld id="{106DC783-6A8C-4D62-85A5-059A2E5113BB}" type="datetime1">
              <a:rPr lang="en-US" smtClean="0"/>
              <a:t>4/12/2022</a:t>
            </a:fld>
            <a:endParaRPr lang="en-US"/>
          </a:p>
        </p:txBody>
      </p:sp>
      <p:sp>
        <p:nvSpPr>
          <p:cNvPr id="5" name="Footer Placeholder 4">
            <a:extLst>
              <a:ext uri="{FF2B5EF4-FFF2-40B4-BE49-F238E27FC236}">
                <a16:creationId xmlns:a16="http://schemas.microsoft.com/office/drawing/2014/main" id="{7A61EF47-E412-9545-9C7E-4612738D9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D1FEE-7BDE-B649-B0CB-C2E45E3CB6BE}"/>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4171416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322A-A3C1-8B40-9D80-69EB15587A7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550CE7C-93D4-0044-95F4-C844D485E9E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43ADC6A-5EBA-1F43-AE41-B4E3E1C5740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5D77FE1-D188-A449-A52A-5395040B4168}"/>
              </a:ext>
            </a:extLst>
          </p:cNvPr>
          <p:cNvSpPr>
            <a:spLocks noGrp="1"/>
          </p:cNvSpPr>
          <p:nvPr>
            <p:ph type="dt" sz="half" idx="10"/>
          </p:nvPr>
        </p:nvSpPr>
        <p:spPr/>
        <p:txBody>
          <a:bodyPr/>
          <a:lstStyle/>
          <a:p>
            <a:fld id="{5138ED81-3367-4081-8F99-B48684D754EB}" type="datetime1">
              <a:rPr lang="en-US" smtClean="0"/>
              <a:t>4/12/2022</a:t>
            </a:fld>
            <a:endParaRPr lang="en-US"/>
          </a:p>
        </p:txBody>
      </p:sp>
      <p:sp>
        <p:nvSpPr>
          <p:cNvPr id="6" name="Footer Placeholder 5">
            <a:extLst>
              <a:ext uri="{FF2B5EF4-FFF2-40B4-BE49-F238E27FC236}">
                <a16:creationId xmlns:a16="http://schemas.microsoft.com/office/drawing/2014/main" id="{D9BC91E7-B2D3-EE4B-8BF3-C8B50E869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2072E-3799-A448-BC12-6617BA6CAF0D}"/>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943045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2AB8-EAA4-964A-978E-093E42E278A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F1312-CC2D-9045-B0BB-72C8CA744F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23BABD4-B18E-4B43-9CAB-0F94570B7E4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1F38AD3-4109-9D43-B4AA-2D654D5474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772315-0C97-764E-ADFD-D927BB25BC5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E3BEF55-E575-4F48-B1A1-0A686B5E2AA6}"/>
              </a:ext>
            </a:extLst>
          </p:cNvPr>
          <p:cNvSpPr>
            <a:spLocks noGrp="1"/>
          </p:cNvSpPr>
          <p:nvPr>
            <p:ph type="dt" sz="half" idx="10"/>
          </p:nvPr>
        </p:nvSpPr>
        <p:spPr/>
        <p:txBody>
          <a:bodyPr/>
          <a:lstStyle/>
          <a:p>
            <a:fld id="{8587D6A2-AD9F-4ED0-B75F-087411FC235E}" type="datetime1">
              <a:rPr lang="en-US" smtClean="0"/>
              <a:t>4/12/2022</a:t>
            </a:fld>
            <a:endParaRPr lang="en-US"/>
          </a:p>
        </p:txBody>
      </p:sp>
      <p:sp>
        <p:nvSpPr>
          <p:cNvPr id="8" name="Footer Placeholder 7">
            <a:extLst>
              <a:ext uri="{FF2B5EF4-FFF2-40B4-BE49-F238E27FC236}">
                <a16:creationId xmlns:a16="http://schemas.microsoft.com/office/drawing/2014/main" id="{AC393E0B-A8C1-2344-93EE-8F18AB5A3C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DD07D6-C0A0-A94A-AB51-6D06F8963F67}"/>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4173561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F1E3A-6601-344D-B381-EBAC8FAD1B7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B77EF8F-3C3C-D146-BF52-9DE9145487D3}"/>
              </a:ext>
            </a:extLst>
          </p:cNvPr>
          <p:cNvSpPr>
            <a:spLocks noGrp="1"/>
          </p:cNvSpPr>
          <p:nvPr>
            <p:ph type="dt" sz="half" idx="10"/>
          </p:nvPr>
        </p:nvSpPr>
        <p:spPr/>
        <p:txBody>
          <a:bodyPr/>
          <a:lstStyle/>
          <a:p>
            <a:fld id="{4EE3506F-C54D-4857-81B4-736D906C80D5}" type="datetime1">
              <a:rPr lang="en-US" smtClean="0"/>
              <a:t>4/12/2022</a:t>
            </a:fld>
            <a:endParaRPr lang="en-US"/>
          </a:p>
        </p:txBody>
      </p:sp>
      <p:sp>
        <p:nvSpPr>
          <p:cNvPr id="4" name="Footer Placeholder 3">
            <a:extLst>
              <a:ext uri="{FF2B5EF4-FFF2-40B4-BE49-F238E27FC236}">
                <a16:creationId xmlns:a16="http://schemas.microsoft.com/office/drawing/2014/main" id="{204A6908-8E33-614F-B0C8-FFA2F9D712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3F8791-F2BB-F040-9746-87F651C32FF1}"/>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737267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7FA2-9976-BB44-9039-02B1E787D80C}"/>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DAE44C4-C09F-474B-B7B0-83AAFF0A0E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9E69D7C-77A8-984A-99A6-D3C4FBD0F347}"/>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7A61EF47-E412-9545-9C7E-4612738D9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D1FEE-7BDE-B649-B0CB-C2E45E3CB6BE}"/>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2911753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CF5AC3-AB98-EC45-9D62-B8AB1DEA7EA5}"/>
              </a:ext>
            </a:extLst>
          </p:cNvPr>
          <p:cNvSpPr>
            <a:spLocks noGrp="1"/>
          </p:cNvSpPr>
          <p:nvPr>
            <p:ph type="dt" sz="half" idx="10"/>
          </p:nvPr>
        </p:nvSpPr>
        <p:spPr/>
        <p:txBody>
          <a:bodyPr/>
          <a:lstStyle/>
          <a:p>
            <a:fld id="{C188444C-23CE-4BEE-9416-107CECFF3B53}" type="datetime1">
              <a:rPr lang="en-US" smtClean="0"/>
              <a:t>4/12/2022</a:t>
            </a:fld>
            <a:endParaRPr lang="en-US"/>
          </a:p>
        </p:txBody>
      </p:sp>
      <p:sp>
        <p:nvSpPr>
          <p:cNvPr id="3" name="Footer Placeholder 2">
            <a:extLst>
              <a:ext uri="{FF2B5EF4-FFF2-40B4-BE49-F238E27FC236}">
                <a16:creationId xmlns:a16="http://schemas.microsoft.com/office/drawing/2014/main" id="{6F406F73-A0DA-584A-9E3B-049FB97F11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B50E5F-341F-AC42-B36D-571B39827506}"/>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4101418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4F685-7960-034C-B777-DC06E30EF51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D6A1193-4057-304C-AE90-15360909B9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309344F-545B-5640-86D8-E532DBE73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7FF733-BA5E-1F42-BECA-4DC8A35D1948}"/>
              </a:ext>
            </a:extLst>
          </p:cNvPr>
          <p:cNvSpPr>
            <a:spLocks noGrp="1"/>
          </p:cNvSpPr>
          <p:nvPr>
            <p:ph type="dt" sz="half" idx="10"/>
          </p:nvPr>
        </p:nvSpPr>
        <p:spPr/>
        <p:txBody>
          <a:bodyPr/>
          <a:lstStyle/>
          <a:p>
            <a:fld id="{043B4AB6-7F96-4DD1-AB9A-8DCC98FE98BC}" type="datetime1">
              <a:rPr lang="en-US" smtClean="0"/>
              <a:t>4/12/2022</a:t>
            </a:fld>
            <a:endParaRPr lang="en-US"/>
          </a:p>
        </p:txBody>
      </p:sp>
      <p:sp>
        <p:nvSpPr>
          <p:cNvPr id="6" name="Footer Placeholder 5">
            <a:extLst>
              <a:ext uri="{FF2B5EF4-FFF2-40B4-BE49-F238E27FC236}">
                <a16:creationId xmlns:a16="http://schemas.microsoft.com/office/drawing/2014/main" id="{CDE87BD6-E383-FA46-8F2C-B762D8EF49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36985-C8EB-504D-80BD-7A17F74B0C0B}"/>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1795071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A08B0-3F86-114C-ADCF-55AE4BF9C84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53CD8C5-38B7-3A4C-89C1-1901382681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1D9729-A324-5D45-96F3-C5E4B02A30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5538162-77D9-0648-A6E7-D7F4FE322DFE}"/>
              </a:ext>
            </a:extLst>
          </p:cNvPr>
          <p:cNvSpPr>
            <a:spLocks noGrp="1"/>
          </p:cNvSpPr>
          <p:nvPr>
            <p:ph type="dt" sz="half" idx="10"/>
          </p:nvPr>
        </p:nvSpPr>
        <p:spPr/>
        <p:txBody>
          <a:bodyPr/>
          <a:lstStyle/>
          <a:p>
            <a:fld id="{A7050889-4D7E-4DDD-94EB-CD939C0E91BD}" type="datetime1">
              <a:rPr lang="en-US" smtClean="0"/>
              <a:t>4/12/2022</a:t>
            </a:fld>
            <a:endParaRPr lang="en-US"/>
          </a:p>
        </p:txBody>
      </p:sp>
      <p:sp>
        <p:nvSpPr>
          <p:cNvPr id="6" name="Footer Placeholder 5">
            <a:extLst>
              <a:ext uri="{FF2B5EF4-FFF2-40B4-BE49-F238E27FC236}">
                <a16:creationId xmlns:a16="http://schemas.microsoft.com/office/drawing/2014/main" id="{F3A148E4-3F97-0145-AEF4-0DEEFF5AA1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973CB-90DF-7648-8FD3-12BF45735FB4}"/>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1319325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06FC-FE10-414C-BC6B-9308F64491F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64244-BDB0-9346-9576-28D910C7AE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7FEEC8-1DB0-5847-B3E3-5F0C12A7E005}"/>
              </a:ext>
            </a:extLst>
          </p:cNvPr>
          <p:cNvSpPr>
            <a:spLocks noGrp="1"/>
          </p:cNvSpPr>
          <p:nvPr>
            <p:ph type="dt" sz="half" idx="10"/>
          </p:nvPr>
        </p:nvSpPr>
        <p:spPr/>
        <p:txBody>
          <a:bodyPr/>
          <a:lstStyle/>
          <a:p>
            <a:fld id="{7574484B-FDEA-42B9-B924-BB5413E88C98}" type="datetime1">
              <a:rPr lang="en-US" smtClean="0"/>
              <a:t>4/12/2022</a:t>
            </a:fld>
            <a:endParaRPr lang="en-US"/>
          </a:p>
        </p:txBody>
      </p:sp>
      <p:sp>
        <p:nvSpPr>
          <p:cNvPr id="5" name="Footer Placeholder 4">
            <a:extLst>
              <a:ext uri="{FF2B5EF4-FFF2-40B4-BE49-F238E27FC236}">
                <a16:creationId xmlns:a16="http://schemas.microsoft.com/office/drawing/2014/main" id="{FD12D035-6EB0-B848-9C0D-CE28F1F46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BAB1D-67F5-0348-9DA4-60D06B529761}"/>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27920437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D98941-88EA-2043-8B8E-284BE316404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52112DD-6AA8-5E46-8A59-C5D30D90040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087708-BB1B-2D40-8351-45D663367D63}"/>
              </a:ext>
            </a:extLst>
          </p:cNvPr>
          <p:cNvSpPr>
            <a:spLocks noGrp="1"/>
          </p:cNvSpPr>
          <p:nvPr>
            <p:ph type="dt" sz="half" idx="10"/>
          </p:nvPr>
        </p:nvSpPr>
        <p:spPr/>
        <p:txBody>
          <a:bodyPr/>
          <a:lstStyle/>
          <a:p>
            <a:fld id="{B36749A2-2034-40FC-97ED-6C90780401B3}" type="datetime1">
              <a:rPr lang="en-US" smtClean="0"/>
              <a:t>4/12/2022</a:t>
            </a:fld>
            <a:endParaRPr lang="en-US"/>
          </a:p>
        </p:txBody>
      </p:sp>
      <p:sp>
        <p:nvSpPr>
          <p:cNvPr id="5" name="Footer Placeholder 4">
            <a:extLst>
              <a:ext uri="{FF2B5EF4-FFF2-40B4-BE49-F238E27FC236}">
                <a16:creationId xmlns:a16="http://schemas.microsoft.com/office/drawing/2014/main" id="{4CB63E03-2AD7-7A49-A5BE-71895B9CE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93683-DB04-4F4B-BAFA-947AEB7DEB8A}"/>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2140244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F26F0-596C-014D-9CA4-F38FAA9AAD38}"/>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193AE4D-7090-7047-9908-EF2B24708165}"/>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3F21593-F91D-9E44-BB11-25F4D91A5977}"/>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EC3165A9-2650-1A45-9BF5-051785F42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D81DB-5E5A-794E-8958-AECD0AC0A8CE}"/>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2964103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C07A7-D353-8745-BC78-4EB90B60DFBF}"/>
              </a:ext>
            </a:extLst>
          </p:cNvPr>
          <p:cNvSpPr>
            <a:spLocks noGrp="1"/>
          </p:cNvSpPr>
          <p:nvPr>
            <p:ph type="title"/>
          </p:nvPr>
        </p:nvSpPr>
        <p:spPr>
          <a:xfrm>
            <a:off x="838200" y="1122218"/>
            <a:ext cx="10515600" cy="568470"/>
          </a:xfrm>
        </p:spPr>
        <p:txBody>
          <a:bodyPr/>
          <a:lstStyle>
            <a:lvl1pPr algn="ct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B8F7229-A8BA-B84F-BFB7-7024B13387D0}"/>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6B027A-4F8D-5448-BF19-5E6F55FB1127}"/>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5F28FEA0-D6F3-384E-A7D3-39226479D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7C24F-06B9-B141-B2C1-03435240A154}"/>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643989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7FA2-9976-BB44-9039-02B1E787D80C}"/>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DAE44C4-C09F-474B-B7B0-83AAFF0A0E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9E69D7C-77A8-984A-99A6-D3C4FBD0F347}"/>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7A61EF47-E412-9545-9C7E-4612738D9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D1FEE-7BDE-B649-B0CB-C2E45E3CB6BE}"/>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2300870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322A-A3C1-8B40-9D80-69EB15587A7B}"/>
              </a:ext>
            </a:extLst>
          </p:cNvPr>
          <p:cNvSpPr>
            <a:spLocks noGrp="1"/>
          </p:cNvSpPr>
          <p:nvPr>
            <p:ph type="title"/>
          </p:nvPr>
        </p:nvSpPr>
        <p:spPr>
          <a:xfrm>
            <a:off x="838200" y="1097280"/>
            <a:ext cx="10515600" cy="593408"/>
          </a:xfrm>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550CE7C-93D4-0044-95F4-C844D485E9EB}"/>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43ADC6A-5EBA-1F43-AE41-B4E3E1C57402}"/>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5D77FE1-D188-A449-A52A-5395040B4168}"/>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6" name="Footer Placeholder 5">
            <a:extLst>
              <a:ext uri="{FF2B5EF4-FFF2-40B4-BE49-F238E27FC236}">
                <a16:creationId xmlns:a16="http://schemas.microsoft.com/office/drawing/2014/main" id="{D9BC91E7-B2D3-EE4B-8BF3-C8B50E869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2072E-3799-A448-BC12-6617BA6CAF0D}"/>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2030467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2AB8-EAA4-964A-978E-093E42E278AE}"/>
              </a:ext>
            </a:extLst>
          </p:cNvPr>
          <p:cNvSpPr>
            <a:spLocks noGrp="1"/>
          </p:cNvSpPr>
          <p:nvPr>
            <p:ph type="title"/>
          </p:nvPr>
        </p:nvSpPr>
        <p:spPr>
          <a:xfrm>
            <a:off x="839788" y="1113905"/>
            <a:ext cx="10515600" cy="576783"/>
          </a:xfrm>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89F1312-CC2D-9045-B0BB-72C8CA744FD4}"/>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23BABD4-B18E-4B43-9CAB-0F94570B7E44}"/>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1F38AD3-4109-9D43-B4AA-2D654D5474F0}"/>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772315-0C97-764E-ADFD-D927BB25BC57}"/>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E3BEF55-E575-4F48-B1A1-0A686B5E2AA6}"/>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8" name="Footer Placeholder 7">
            <a:extLst>
              <a:ext uri="{FF2B5EF4-FFF2-40B4-BE49-F238E27FC236}">
                <a16:creationId xmlns:a16="http://schemas.microsoft.com/office/drawing/2014/main" id="{AC393E0B-A8C1-2344-93EE-8F18AB5A3C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DD07D6-C0A0-A94A-AB51-6D06F8963F67}"/>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307169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322A-A3C1-8B40-9D80-69EB15587A7B}"/>
              </a:ext>
            </a:extLst>
          </p:cNvPr>
          <p:cNvSpPr>
            <a:spLocks noGrp="1"/>
          </p:cNvSpPr>
          <p:nvPr>
            <p:ph type="title"/>
          </p:nvPr>
        </p:nvSpPr>
        <p:spPr>
          <a:xfrm>
            <a:off x="838200" y="1097280"/>
            <a:ext cx="10515600" cy="593408"/>
          </a:xfrm>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550CE7C-93D4-0044-95F4-C844D485E9EB}"/>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43ADC6A-5EBA-1F43-AE41-B4E3E1C57402}"/>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5D77FE1-D188-A449-A52A-5395040B4168}"/>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6" name="Footer Placeholder 5">
            <a:extLst>
              <a:ext uri="{FF2B5EF4-FFF2-40B4-BE49-F238E27FC236}">
                <a16:creationId xmlns:a16="http://schemas.microsoft.com/office/drawing/2014/main" id="{D9BC91E7-B2D3-EE4B-8BF3-C8B50E869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2072E-3799-A448-BC12-6617BA6CAF0D}"/>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8876682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F1E3A-6601-344D-B381-EBAC8FAD1B75}"/>
              </a:ext>
            </a:extLst>
          </p:cNvPr>
          <p:cNvSpPr>
            <a:spLocks noGrp="1"/>
          </p:cNvSpPr>
          <p:nvPr>
            <p:ph type="title"/>
          </p:nvPr>
        </p:nvSpPr>
        <p:spPr>
          <a:xfrm>
            <a:off x="838200" y="1122218"/>
            <a:ext cx="10515600" cy="568470"/>
          </a:xfrm>
        </p:spPr>
        <p:txBody>
          <a:bodyPr/>
          <a:lstStyle>
            <a:lvl1pPr algn="ct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6B77EF8F-3C3C-D146-BF52-9DE9145487D3}"/>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4" name="Footer Placeholder 3">
            <a:extLst>
              <a:ext uri="{FF2B5EF4-FFF2-40B4-BE49-F238E27FC236}">
                <a16:creationId xmlns:a16="http://schemas.microsoft.com/office/drawing/2014/main" id="{204A6908-8E33-614F-B0C8-FFA2F9D712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3F8791-F2BB-F040-9746-87F651C32FF1}"/>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4061683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CF5AC3-AB98-EC45-9D62-B8AB1DEA7EA5}"/>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3" name="Footer Placeholder 2">
            <a:extLst>
              <a:ext uri="{FF2B5EF4-FFF2-40B4-BE49-F238E27FC236}">
                <a16:creationId xmlns:a16="http://schemas.microsoft.com/office/drawing/2014/main" id="{6F406F73-A0DA-584A-9E3B-049FB97F11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B50E5F-341F-AC42-B36D-571B39827506}"/>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522889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4F685-7960-034C-B777-DC06E30EF513}"/>
              </a:ext>
            </a:extLst>
          </p:cNvPr>
          <p:cNvSpPr>
            <a:spLocks noGrp="1"/>
          </p:cNvSpPr>
          <p:nvPr>
            <p:ph type="title"/>
          </p:nvPr>
        </p:nvSpPr>
        <p:spPr>
          <a:xfrm>
            <a:off x="839788" y="756458"/>
            <a:ext cx="3932237" cy="1300942"/>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D6A1193-4057-304C-AE90-15360909B9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309344F-545B-5640-86D8-E532DBE73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7FF733-BA5E-1F42-BECA-4DC8A35D1948}"/>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6" name="Footer Placeholder 5">
            <a:extLst>
              <a:ext uri="{FF2B5EF4-FFF2-40B4-BE49-F238E27FC236}">
                <a16:creationId xmlns:a16="http://schemas.microsoft.com/office/drawing/2014/main" id="{CDE87BD6-E383-FA46-8F2C-B762D8EF49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36985-C8EB-504D-80BD-7A17F74B0C0B}"/>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0197439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A08B0-3F86-114C-ADCF-55AE4BF9C84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53CD8C5-38B7-3A4C-89C1-1901382681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1D9729-A324-5D45-96F3-C5E4B02A30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5538162-77D9-0648-A6E7-D7F4FE322DFE}"/>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6" name="Footer Placeholder 5">
            <a:extLst>
              <a:ext uri="{FF2B5EF4-FFF2-40B4-BE49-F238E27FC236}">
                <a16:creationId xmlns:a16="http://schemas.microsoft.com/office/drawing/2014/main" id="{F3A148E4-3F97-0145-AEF4-0DEEFF5AA1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973CB-90DF-7648-8FD3-12BF45735FB4}"/>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525769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06FC-FE10-414C-BC6B-9308F64491F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64244-BDB0-9346-9576-28D910C7AE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7FEEC8-1DB0-5847-B3E3-5F0C12A7E005}"/>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FD12D035-6EB0-B848-9C0D-CE28F1F46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BAB1D-67F5-0348-9DA4-60D06B529761}"/>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2067552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D98941-88EA-2043-8B8E-284BE316404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52112DD-6AA8-5E46-8A59-C5D30D90040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087708-BB1B-2D40-8351-45D663367D63}"/>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4CB63E03-2AD7-7A49-A5BE-71895B9CE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93683-DB04-4F4B-BAFA-947AEB7DEB8A}"/>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415698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R36">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9895622D-DFF2-471F-8452-259C95306E1E}"/>
              </a:ext>
            </a:extLst>
          </p:cNvPr>
          <p:cNvSpPr>
            <a:spLocks noGrp="1"/>
          </p:cNvSpPr>
          <p:nvPr>
            <p:ph type="body" sz="quarter" idx="40"/>
          </p:nvPr>
        </p:nvSpPr>
        <p:spPr>
          <a:xfrm>
            <a:off x="863400" y="864001"/>
            <a:ext cx="6904800" cy="1472400"/>
          </a:xfrm>
        </p:spPr>
        <p:txBody>
          <a:bodyPr lIns="0" tIns="0" rIns="0" bIns="0">
            <a:noAutofit/>
          </a:bodyPr>
          <a:lstStyle/>
          <a:p>
            <a:pPr lvl="0"/>
            <a:r>
              <a:rPr lang="en-US" dirty="0"/>
              <a:t>Click to edit Master text styles</a:t>
            </a:r>
          </a:p>
          <a:p>
            <a:pPr lvl="1"/>
            <a:r>
              <a:rPr lang="en-US" dirty="0"/>
              <a:t>Second level</a:t>
            </a:r>
          </a:p>
          <a:p>
            <a:pPr lvl="2"/>
            <a:r>
              <a:rPr lang="en-US" dirty="0"/>
              <a:t>Third level</a:t>
            </a:r>
          </a:p>
        </p:txBody>
      </p:sp>
      <p:sp>
        <p:nvSpPr>
          <p:cNvPr id="6" name="Title 1">
            <a:extLst>
              <a:ext uri="{FF2B5EF4-FFF2-40B4-BE49-F238E27FC236}">
                <a16:creationId xmlns:a16="http://schemas.microsoft.com/office/drawing/2014/main" id="{03F14397-E007-4A0F-B0FD-DD19D6F8B92B}"/>
              </a:ext>
            </a:extLst>
          </p:cNvPr>
          <p:cNvSpPr>
            <a:spLocks noGrp="1"/>
          </p:cNvSpPr>
          <p:nvPr>
            <p:ph type="title" hasCustomPrompt="1"/>
          </p:nvPr>
        </p:nvSpPr>
        <p:spPr>
          <a:xfrm>
            <a:off x="432000" y="216000"/>
            <a:ext cx="11333100" cy="432000"/>
          </a:xfrm>
        </p:spPr>
        <p:txBody>
          <a:bodyPr lIns="0" tIns="0" rIns="0" bIns="0" anchor="t">
            <a:noAutofit/>
          </a:bodyPr>
          <a:lstStyle>
            <a:lvl1pPr>
              <a:defRPr sz="3000"/>
            </a:lvl1pPr>
          </a:lstStyle>
          <a:p>
            <a:r>
              <a:rPr lang="en-US" dirty="0"/>
              <a:t>Type title</a:t>
            </a:r>
          </a:p>
        </p:txBody>
      </p:sp>
      <p:sp>
        <p:nvSpPr>
          <p:cNvPr id="8" name="Text Placeholder 3">
            <a:extLst>
              <a:ext uri="{FF2B5EF4-FFF2-40B4-BE49-F238E27FC236}">
                <a16:creationId xmlns:a16="http://schemas.microsoft.com/office/drawing/2014/main" id="{2319336E-4721-4D57-AAF6-109BC85E600A}"/>
              </a:ext>
            </a:extLst>
          </p:cNvPr>
          <p:cNvSpPr>
            <a:spLocks noGrp="1"/>
          </p:cNvSpPr>
          <p:nvPr>
            <p:ph type="body" sz="quarter" idx="30" hasCustomPrompt="1"/>
          </p:nvPr>
        </p:nvSpPr>
        <p:spPr>
          <a:xfrm>
            <a:off x="911465" y="6498000"/>
            <a:ext cx="9735085" cy="360000"/>
          </a:xfrm>
          <a:noFill/>
        </p:spPr>
        <p:txBody>
          <a:bodyPr lIns="216000" tIns="36000" rIns="0" bIns="0" anchor="ctr">
            <a:noAutofit/>
          </a:bodyPr>
          <a:lstStyle>
            <a:lvl1pPr>
              <a:buFont typeface="Arial" panose="020B0604020202020204" pitchFamily="34" charset="0"/>
              <a:buNone/>
              <a:defRPr sz="800" b="0">
                <a:solidFill>
                  <a:schemeClr val="tx2"/>
                </a:solidFill>
              </a:defRPr>
            </a:lvl1pPr>
          </a:lstStyle>
          <a:p>
            <a:pPr lvl="0"/>
            <a:r>
              <a:rPr lang="en-US" dirty="0"/>
              <a:t>Source:</a:t>
            </a:r>
            <a:endParaRPr lang="en-GB" dirty="0"/>
          </a:p>
        </p:txBody>
      </p:sp>
      <p:sp>
        <p:nvSpPr>
          <p:cNvPr id="132" name="Content Placeholder 2">
            <a:extLst>
              <a:ext uri="{FF2B5EF4-FFF2-40B4-BE49-F238E27FC236}">
                <a16:creationId xmlns:a16="http://schemas.microsoft.com/office/drawing/2014/main" id="{E2B676FA-BB27-4BA0-BFDC-5B92BA135924}"/>
              </a:ext>
            </a:extLst>
          </p:cNvPr>
          <p:cNvSpPr>
            <a:spLocks noGrp="1"/>
          </p:cNvSpPr>
          <p:nvPr>
            <p:ph sz="quarter" idx="42"/>
          </p:nvPr>
        </p:nvSpPr>
        <p:spPr>
          <a:xfrm>
            <a:off x="6202200" y="2552400"/>
            <a:ext cx="5126400" cy="3730197"/>
          </a:xfrm>
        </p:spPr>
        <p:txBody>
          <a:bodyPr lIns="0" tIns="0" rIns="0" b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4" name="Content Placeholder 2">
            <a:extLst>
              <a:ext uri="{FF2B5EF4-FFF2-40B4-BE49-F238E27FC236}">
                <a16:creationId xmlns:a16="http://schemas.microsoft.com/office/drawing/2014/main" id="{DD2C55EC-699F-461A-9AC2-3E819AFE7043}"/>
              </a:ext>
            </a:extLst>
          </p:cNvPr>
          <p:cNvSpPr>
            <a:spLocks noGrp="1"/>
          </p:cNvSpPr>
          <p:nvPr>
            <p:ph sz="quarter" idx="43"/>
          </p:nvPr>
        </p:nvSpPr>
        <p:spPr>
          <a:xfrm>
            <a:off x="863400" y="2552400"/>
            <a:ext cx="5126400" cy="3730197"/>
          </a:xfrm>
        </p:spPr>
        <p:txBody>
          <a:bodyPr lIns="0" tIns="0" rIns="0" b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9">
            <a:extLst>
              <a:ext uri="{FF2B5EF4-FFF2-40B4-BE49-F238E27FC236}">
                <a16:creationId xmlns:a16="http://schemas.microsoft.com/office/drawing/2014/main" id="{90AC47AD-97EB-4355-BCBE-314DF0F0BCA3}"/>
              </a:ext>
            </a:extLst>
          </p:cNvPr>
          <p:cNvSpPr/>
          <p:nvPr userDrawn="1"/>
        </p:nvSpPr>
        <p:spPr>
          <a:xfrm>
            <a:off x="11756643" y="6854823"/>
            <a:ext cx="435357"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marL="0" marR="0" lvl="0" indent="0" algn="r" defTabSz="914400"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008CC8"/>
                </a:solidFill>
                <a:effectLst/>
                <a:uLnTx/>
                <a:uFillTx/>
                <a:latin typeface="Arial" panose="020B0604020202020204"/>
                <a:ea typeface="+mn-ea"/>
                <a:cs typeface="+mn-cs"/>
              </a:rPr>
              <a:t>R36</a:t>
            </a:r>
            <a:endParaRPr kumimoji="0" lang="en-GB" sz="1200" b="1" i="0" u="none" strike="noStrike" kern="1200" cap="none" spc="0" normalizeH="0" baseline="0" noProof="0" dirty="0">
              <a:ln>
                <a:noFill/>
              </a:ln>
              <a:solidFill>
                <a:srgbClr val="008CC8"/>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30676406"/>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2" name="Author and Date"/>
          <p:cNvSpPr txBox="1">
            <a:spLocks noGrp="1"/>
          </p:cNvSpPr>
          <p:nvPr>
            <p:ph type="body" sz="quarter" idx="21" hasCustomPrompt="1"/>
          </p:nvPr>
        </p:nvSpPr>
        <p:spPr>
          <a:xfrm>
            <a:off x="1028700" y="5614881"/>
            <a:ext cx="10134600" cy="422974"/>
          </a:xfrm>
          <a:prstGeom prst="rect">
            <a:avLst/>
          </a:prstGeom>
        </p:spPr>
        <p:txBody>
          <a:bodyPr/>
          <a:lstStyle/>
          <a:p>
            <a:r>
              <a:t>Author and Date</a:t>
            </a:r>
          </a:p>
        </p:txBody>
      </p:sp>
      <p:sp>
        <p:nvSpPr>
          <p:cNvPr id="13" name="Presentation Title"/>
          <p:cNvSpPr txBox="1">
            <a:spLocks noGrp="1"/>
          </p:cNvSpPr>
          <p:nvPr>
            <p:ph type="title" hasCustomPrompt="1"/>
          </p:nvPr>
        </p:nvSpPr>
        <p:spPr>
          <a:prstGeom prst="rect">
            <a:avLst/>
          </a:prstGeom>
        </p:spPr>
        <p:txBody>
          <a:bodyPr/>
          <a:lstStyle/>
          <a:p>
            <a:r>
              <a:t>Presentation 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70594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amp; Photo">
    <p:spTree>
      <p:nvGrpSpPr>
        <p:cNvPr id="1" name=""/>
        <p:cNvGrpSpPr/>
        <p:nvPr/>
      </p:nvGrpSpPr>
      <p:grpSpPr>
        <a:xfrm>
          <a:off x="0" y="0"/>
          <a:ext cx="0" cy="0"/>
          <a:chOff x="0" y="0"/>
          <a:chExt cx="0" cy="0"/>
        </a:xfrm>
      </p:grpSpPr>
      <p:sp>
        <p:nvSpPr>
          <p:cNvPr id="21" name="157720189_2642x1761.jpg"/>
          <p:cNvSpPr>
            <a:spLocks noGrp="1"/>
          </p:cNvSpPr>
          <p:nvPr>
            <p:ph type="pic" idx="21"/>
          </p:nvPr>
        </p:nvSpPr>
        <p:spPr>
          <a:xfrm>
            <a:off x="501650" y="-303181"/>
            <a:ext cx="11182350" cy="7445326"/>
          </a:xfrm>
          <a:prstGeom prst="rect">
            <a:avLst/>
          </a:prstGeom>
        </p:spPr>
        <p:txBody>
          <a:bodyPr lIns="91439" tIns="45719" rIns="91439" bIns="45719" anchor="t">
            <a:noAutofit/>
          </a:bodyPr>
          <a:lstStyle/>
          <a:p>
            <a:endParaRPr/>
          </a:p>
        </p:txBody>
      </p:sp>
      <p:sp>
        <p:nvSpPr>
          <p:cNvPr id="22" name="Author and Date"/>
          <p:cNvSpPr txBox="1">
            <a:spLocks noGrp="1"/>
          </p:cNvSpPr>
          <p:nvPr>
            <p:ph type="body" sz="quarter" idx="22" hasCustomPrompt="1"/>
          </p:nvPr>
        </p:nvSpPr>
        <p:spPr>
          <a:xfrm>
            <a:off x="1028700" y="5614881"/>
            <a:ext cx="10134600" cy="422974"/>
          </a:xfrm>
          <a:prstGeom prst="rect">
            <a:avLst/>
          </a:prstGeom>
        </p:spPr>
        <p:txBody>
          <a:bodyPr/>
          <a:lstStyle>
            <a:lvl1pPr>
              <a:defRPr>
                <a:solidFill>
                  <a:srgbClr val="FFFFFF"/>
                </a:solidFill>
              </a:defRPr>
            </a:lvl1pPr>
          </a:lstStyle>
          <a:p>
            <a:r>
              <a:t>Author and Date</a:t>
            </a:r>
          </a:p>
        </p:txBody>
      </p:sp>
      <p:sp>
        <p:nvSpPr>
          <p:cNvPr id="23" name="Presentation Title"/>
          <p:cNvSpPr txBox="1">
            <a:spLocks noGrp="1"/>
          </p:cNvSpPr>
          <p:nvPr>
            <p:ph type="title" hasCustomPrompt="1"/>
          </p:nvPr>
        </p:nvSpPr>
        <p:spPr>
          <a:xfrm>
            <a:off x="1028700" y="1432734"/>
            <a:ext cx="10134600" cy="2679701"/>
          </a:xfrm>
          <a:prstGeom prst="rect">
            <a:avLst/>
          </a:prstGeom>
        </p:spPr>
        <p:txBody>
          <a:bodyPr/>
          <a:lstStyle>
            <a:lvl1pPr>
              <a:defRPr>
                <a:solidFill>
                  <a:srgbClr val="FFFFFF"/>
                </a:solidFill>
              </a:defRPr>
            </a:lvl1pPr>
          </a:lstStyle>
          <a:p>
            <a:r>
              <a:t>Presentation Title</a:t>
            </a:r>
          </a:p>
        </p:txBody>
      </p:sp>
      <p:sp>
        <p:nvSpPr>
          <p:cNvPr id="24" name="Slide Number"/>
          <p:cNvSpPr txBox="1">
            <a:spLocks noGrp="1"/>
          </p:cNvSpPr>
          <p:nvPr>
            <p:ph type="sldNum" sz="quarter" idx="2"/>
          </p:nvPr>
        </p:nvSpPr>
        <p:spPr>
          <a:xfrm>
            <a:off x="6019800" y="6511647"/>
            <a:ext cx="258084" cy="22570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885071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amp; Photo Alt">
    <p:spTree>
      <p:nvGrpSpPr>
        <p:cNvPr id="1" name=""/>
        <p:cNvGrpSpPr/>
        <p:nvPr/>
      </p:nvGrpSpPr>
      <p:grpSpPr>
        <a:xfrm>
          <a:off x="0" y="0"/>
          <a:ext cx="0" cy="0"/>
          <a:chOff x="0" y="0"/>
          <a:chExt cx="0" cy="0"/>
        </a:xfrm>
      </p:grpSpPr>
      <p:sp>
        <p:nvSpPr>
          <p:cNvPr id="31" name="153339838_1322x1983.jpg"/>
          <p:cNvSpPr>
            <a:spLocks noGrp="1"/>
          </p:cNvSpPr>
          <p:nvPr>
            <p:ph type="pic" idx="21"/>
          </p:nvPr>
        </p:nvSpPr>
        <p:spPr>
          <a:xfrm>
            <a:off x="6096000" y="-770403"/>
            <a:ext cx="5594350" cy="8391526"/>
          </a:xfrm>
          <a:prstGeom prst="rect">
            <a:avLst/>
          </a:prstGeom>
        </p:spPr>
        <p:txBody>
          <a:bodyPr lIns="91439" tIns="45719" rIns="91439" bIns="45719" anchor="t">
            <a:noAutofit/>
          </a:bodyPr>
          <a:lstStyle/>
          <a:p>
            <a:endParaRPr/>
          </a:p>
        </p:txBody>
      </p:sp>
      <p:sp>
        <p:nvSpPr>
          <p:cNvPr id="32" name="Rectangle"/>
          <p:cNvSpPr/>
          <p:nvPr/>
        </p:nvSpPr>
        <p:spPr>
          <a:xfrm>
            <a:off x="504478" y="532408"/>
            <a:ext cx="5595095" cy="5793185"/>
          </a:xfrm>
          <a:prstGeom prst="rect">
            <a:avLst/>
          </a:prstGeom>
          <a:solidFill>
            <a:srgbClr val="D3B9BD"/>
          </a:solidFill>
          <a:ln w="12700">
            <a:miter lim="400000"/>
          </a:ln>
        </p:spPr>
        <p:txBody>
          <a:bodyPr lIns="0" tIns="0" rIns="0" bIns="0" anchor="ctr"/>
          <a:lstStyle/>
          <a:p>
            <a:pPr defTabSz="207716">
              <a:lnSpc>
                <a:spcPct val="120000"/>
              </a:lnSpc>
              <a:spcBef>
                <a:spcPts val="0"/>
              </a:spcBef>
              <a:defRPr sz="3000" spc="-59">
                <a:solidFill>
                  <a:srgbClr val="FFFFFF"/>
                </a:solidFill>
                <a:latin typeface="Canela Deck Bold"/>
                <a:ea typeface="Canela Deck Bold"/>
                <a:cs typeface="Canela Deck Bold"/>
                <a:sym typeface="Canela Deck Bold"/>
              </a:defRPr>
            </a:pPr>
            <a:endParaRPr sz="1500"/>
          </a:p>
        </p:txBody>
      </p:sp>
      <p:sp>
        <p:nvSpPr>
          <p:cNvPr id="33" name="Author and Date"/>
          <p:cNvSpPr txBox="1">
            <a:spLocks noGrp="1"/>
          </p:cNvSpPr>
          <p:nvPr>
            <p:ph type="body" sz="quarter" idx="22" hasCustomPrompt="1"/>
          </p:nvPr>
        </p:nvSpPr>
        <p:spPr>
          <a:xfrm>
            <a:off x="901700" y="5614881"/>
            <a:ext cx="4800600" cy="422974"/>
          </a:xfrm>
          <a:prstGeom prst="rect">
            <a:avLst/>
          </a:prstGeom>
        </p:spPr>
        <p:txBody>
          <a:bodyPr/>
          <a:lstStyle/>
          <a:p>
            <a:r>
              <a:t>Author and Date</a:t>
            </a:r>
          </a:p>
        </p:txBody>
      </p:sp>
      <p:sp>
        <p:nvSpPr>
          <p:cNvPr id="34" name="Slide Title"/>
          <p:cNvSpPr txBox="1">
            <a:spLocks noGrp="1"/>
          </p:cNvSpPr>
          <p:nvPr>
            <p:ph type="title" hasCustomPrompt="1"/>
          </p:nvPr>
        </p:nvSpPr>
        <p:spPr>
          <a:xfrm>
            <a:off x="901700" y="2241550"/>
            <a:ext cx="4800600" cy="2095500"/>
          </a:xfrm>
          <a:prstGeom prst="rect">
            <a:avLst/>
          </a:prstGeom>
        </p:spPr>
        <p:txBody>
          <a:bodyPr anchor="ctr"/>
          <a:lstStyle>
            <a:lvl1pPr>
              <a:lnSpc>
                <a:spcPct val="70000"/>
              </a:lnSpc>
              <a:defRPr sz="6000"/>
            </a:lvl1pPr>
          </a:lstStyle>
          <a:p>
            <a:r>
              <a:t>Slide Title</a:t>
            </a:r>
          </a:p>
        </p:txBody>
      </p:sp>
      <p:sp>
        <p:nvSpPr>
          <p:cNvPr id="35" name="Slide Number"/>
          <p:cNvSpPr txBox="1">
            <a:spLocks noGrp="1"/>
          </p:cNvSpPr>
          <p:nvPr>
            <p:ph type="sldNum" sz="quarter" idx="2"/>
          </p:nvPr>
        </p:nvSpPr>
        <p:spPr>
          <a:xfrm>
            <a:off x="6019800" y="6511647"/>
            <a:ext cx="258084" cy="22570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357594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2AB8-EAA4-964A-978E-093E42E278AE}"/>
              </a:ext>
            </a:extLst>
          </p:cNvPr>
          <p:cNvSpPr>
            <a:spLocks noGrp="1"/>
          </p:cNvSpPr>
          <p:nvPr>
            <p:ph type="title"/>
          </p:nvPr>
        </p:nvSpPr>
        <p:spPr>
          <a:xfrm>
            <a:off x="839788" y="1113905"/>
            <a:ext cx="10515600" cy="576783"/>
          </a:xfrm>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89F1312-CC2D-9045-B0BB-72C8CA744FD4}"/>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23BABD4-B18E-4B43-9CAB-0F94570B7E44}"/>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1F38AD3-4109-9D43-B4AA-2D654D5474F0}"/>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772315-0C97-764E-ADFD-D927BB25BC57}"/>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E3BEF55-E575-4F48-B1A1-0A686B5E2AA6}"/>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8" name="Footer Placeholder 7">
            <a:extLst>
              <a:ext uri="{FF2B5EF4-FFF2-40B4-BE49-F238E27FC236}">
                <a16:creationId xmlns:a16="http://schemas.microsoft.com/office/drawing/2014/main" id="{AC393E0B-A8C1-2344-93EE-8F18AB5A3C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DD07D6-C0A0-A94A-AB51-6D06F8963F67}"/>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9243101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42" name="Rectangle"/>
          <p:cNvSpPr/>
          <p:nvPr/>
        </p:nvSpPr>
        <p:spPr>
          <a:xfrm>
            <a:off x="504454" y="533524"/>
            <a:ext cx="11189443" cy="5790952"/>
          </a:xfrm>
          <a:prstGeom prst="rect">
            <a:avLst/>
          </a:prstGeom>
          <a:solidFill>
            <a:schemeClr val="accent5">
              <a:hueOff val="-246905"/>
              <a:satOff val="-77181"/>
              <a:lumOff val="20457"/>
            </a:schemeClr>
          </a:solidFill>
          <a:ln w="12700">
            <a:miter lim="400000"/>
          </a:ln>
        </p:spPr>
        <p:txBody>
          <a:bodyPr lIns="0" tIns="0" rIns="0" bIns="0" anchor="ctr"/>
          <a:lstStyle/>
          <a:p>
            <a:pPr defTabSz="207716">
              <a:lnSpc>
                <a:spcPct val="120000"/>
              </a:lnSpc>
              <a:spcBef>
                <a:spcPts val="0"/>
              </a:spcBef>
              <a:defRPr sz="3000" spc="-59">
                <a:solidFill>
                  <a:srgbClr val="FFFFFF"/>
                </a:solidFill>
                <a:latin typeface="Canela Deck Bold"/>
                <a:ea typeface="Canela Deck Bold"/>
                <a:cs typeface="Canela Deck Bold"/>
                <a:sym typeface="Canela Deck Bold"/>
              </a:defRPr>
            </a:pPr>
            <a:endParaRPr sz="1500"/>
          </a:p>
        </p:txBody>
      </p:sp>
      <p:sp>
        <p:nvSpPr>
          <p:cNvPr id="43" name="Slide Subtitle"/>
          <p:cNvSpPr txBox="1">
            <a:spLocks noGrp="1"/>
          </p:cNvSpPr>
          <p:nvPr>
            <p:ph type="body" sz="quarter" idx="21" hasCustomPrompt="1"/>
          </p:nvPr>
        </p:nvSpPr>
        <p:spPr>
          <a:xfrm>
            <a:off x="1028700" y="1616043"/>
            <a:ext cx="10134600" cy="422974"/>
          </a:xfrm>
          <a:prstGeom prst="rect">
            <a:avLst/>
          </a:prstGeom>
        </p:spPr>
        <p:txBody>
          <a:bodyPr/>
          <a:lstStyle/>
          <a:p>
            <a:r>
              <a:t>Slide Subtitle</a:t>
            </a:r>
          </a:p>
        </p:txBody>
      </p:sp>
      <p:sp>
        <p:nvSpPr>
          <p:cNvPr id="44" name="Slide Title"/>
          <p:cNvSpPr txBox="1">
            <a:spLocks noGrp="1"/>
          </p:cNvSpPr>
          <p:nvPr>
            <p:ph type="title" hasCustomPrompt="1"/>
          </p:nvPr>
        </p:nvSpPr>
        <p:spPr>
          <a:xfrm>
            <a:off x="1028700" y="530349"/>
            <a:ext cx="10134600" cy="1139701"/>
          </a:xfrm>
          <a:prstGeom prst="rect">
            <a:avLst/>
          </a:prstGeom>
        </p:spPr>
        <p:txBody>
          <a:bodyPr/>
          <a:lstStyle>
            <a:lvl1pPr>
              <a:lnSpc>
                <a:spcPct val="70000"/>
              </a:lnSpc>
              <a:defRPr sz="4100"/>
            </a:lvl1pPr>
          </a:lstStyle>
          <a:p>
            <a:r>
              <a:t>Slide Title</a:t>
            </a:r>
          </a:p>
        </p:txBody>
      </p:sp>
      <p:sp>
        <p:nvSpPr>
          <p:cNvPr id="45" name="Body Level One…"/>
          <p:cNvSpPr txBox="1">
            <a:spLocks noGrp="1"/>
          </p:cNvSpPr>
          <p:nvPr>
            <p:ph type="body" idx="1" hasCustomPrompt="1"/>
          </p:nvPr>
        </p:nvSpPr>
        <p:spPr>
          <a:xfrm>
            <a:off x="1028019" y="2323505"/>
            <a:ext cx="10135963" cy="3478684"/>
          </a:xfrm>
          <a:prstGeom prst="rect">
            <a:avLst/>
          </a:prstGeom>
        </p:spPr>
        <p:txBody>
          <a:bodyPr anchor="t"/>
          <a:lstStyle>
            <a:lvl1pPr marL="222250" indent="-222250" algn="l" defTabSz="1219169">
              <a:lnSpc>
                <a:spcPct val="80000"/>
              </a:lnSpc>
              <a:spcBef>
                <a:spcPts val="2100"/>
              </a:spcBef>
              <a:buSzPct val="100000"/>
              <a:buChar char="•"/>
              <a:defRPr sz="2000" b="0">
                <a:latin typeface="Proxima Nova Medium"/>
                <a:ea typeface="Proxima Nova Medium"/>
                <a:cs typeface="Proxima Nova Medium"/>
                <a:sym typeface="Proxima Nova Medium"/>
              </a:defRPr>
            </a:lvl1pPr>
            <a:lvl2pPr marL="444500" indent="-222250" algn="l" defTabSz="1219169">
              <a:lnSpc>
                <a:spcPct val="80000"/>
              </a:lnSpc>
              <a:spcBef>
                <a:spcPts val="2100"/>
              </a:spcBef>
              <a:buSzPct val="100000"/>
              <a:buChar char="•"/>
              <a:defRPr sz="2000" b="0">
                <a:latin typeface="Proxima Nova Medium"/>
                <a:ea typeface="Proxima Nova Medium"/>
                <a:cs typeface="Proxima Nova Medium"/>
                <a:sym typeface="Proxima Nova Medium"/>
              </a:defRPr>
            </a:lvl2pPr>
            <a:lvl3pPr marL="666750" indent="-222250" algn="l" defTabSz="1219169">
              <a:lnSpc>
                <a:spcPct val="80000"/>
              </a:lnSpc>
              <a:spcBef>
                <a:spcPts val="2100"/>
              </a:spcBef>
              <a:buSzPct val="100000"/>
              <a:buChar char="•"/>
              <a:defRPr sz="2000" b="0">
                <a:latin typeface="Proxima Nova Medium"/>
                <a:ea typeface="Proxima Nova Medium"/>
                <a:cs typeface="Proxima Nova Medium"/>
                <a:sym typeface="Proxima Nova Medium"/>
              </a:defRPr>
            </a:lvl3pPr>
            <a:lvl4pPr marL="889000" indent="-222250" algn="l" defTabSz="1219169">
              <a:lnSpc>
                <a:spcPct val="80000"/>
              </a:lnSpc>
              <a:spcBef>
                <a:spcPts val="2100"/>
              </a:spcBef>
              <a:buSzPct val="100000"/>
              <a:buChar char="•"/>
              <a:defRPr sz="2000" b="0">
                <a:latin typeface="Proxima Nova Medium"/>
                <a:ea typeface="Proxima Nova Medium"/>
                <a:cs typeface="Proxima Nova Medium"/>
                <a:sym typeface="Proxima Nova Medium"/>
              </a:defRPr>
            </a:lvl4pPr>
            <a:lvl5pPr marL="1111250" indent="-222250" algn="l" defTabSz="1219169">
              <a:lnSpc>
                <a:spcPct val="80000"/>
              </a:lnSpc>
              <a:spcBef>
                <a:spcPts val="2100"/>
              </a:spcBef>
              <a:buSzPct val="100000"/>
              <a:buChar char="•"/>
              <a:defRPr sz="2000" b="0">
                <a:latin typeface="Proxima Nova Medium"/>
                <a:ea typeface="Proxima Nova Medium"/>
                <a:cs typeface="Proxima Nova Medium"/>
                <a:sym typeface="Proxima Nova Medium"/>
              </a:defRPr>
            </a:lvl5pPr>
          </a:lstStyle>
          <a:p>
            <a:r>
              <a:t>Slide bullet text</a:t>
            </a:r>
          </a:p>
          <a:p>
            <a:pPr lvl="1"/>
            <a:endParaRPr/>
          </a:p>
          <a:p>
            <a:pPr lvl="2"/>
            <a:endParaRPr/>
          </a:p>
          <a:p>
            <a:pPr lvl="3"/>
            <a:endParaRPr/>
          </a:p>
          <a:p>
            <a:pPr lvl="4"/>
            <a:endParaRP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139133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3" name="Image"/>
          <p:cNvSpPr>
            <a:spLocks noGrp="1"/>
          </p:cNvSpPr>
          <p:nvPr>
            <p:ph type="pic" idx="21"/>
          </p:nvPr>
        </p:nvSpPr>
        <p:spPr>
          <a:xfrm>
            <a:off x="5850445" y="-513810"/>
            <a:ext cx="6144428" cy="7511545"/>
          </a:xfrm>
          <a:prstGeom prst="rect">
            <a:avLst/>
          </a:prstGeom>
        </p:spPr>
        <p:txBody>
          <a:bodyPr lIns="91439" tIns="45719" rIns="91439" bIns="45719" anchor="t">
            <a:noAutofit/>
          </a:bodyPr>
          <a:lstStyle/>
          <a:p>
            <a:endParaRPr/>
          </a:p>
        </p:txBody>
      </p:sp>
      <p:sp>
        <p:nvSpPr>
          <p:cNvPr id="64" name="Rectangle"/>
          <p:cNvSpPr/>
          <p:nvPr/>
        </p:nvSpPr>
        <p:spPr>
          <a:xfrm>
            <a:off x="504453" y="533524"/>
            <a:ext cx="5595094" cy="5790952"/>
          </a:xfrm>
          <a:prstGeom prst="rect">
            <a:avLst/>
          </a:prstGeom>
          <a:solidFill>
            <a:schemeClr val="accent5">
              <a:hueOff val="-246905"/>
              <a:satOff val="-77181"/>
              <a:lumOff val="20457"/>
            </a:schemeClr>
          </a:solidFill>
          <a:ln w="12700">
            <a:miter lim="400000"/>
          </a:ln>
        </p:spPr>
        <p:txBody>
          <a:bodyPr lIns="0" tIns="0" rIns="0" bIns="0" anchor="ctr"/>
          <a:lstStyle/>
          <a:p>
            <a:pPr defTabSz="207716">
              <a:lnSpc>
                <a:spcPct val="120000"/>
              </a:lnSpc>
              <a:spcBef>
                <a:spcPts val="0"/>
              </a:spcBef>
              <a:defRPr sz="3000" spc="-59">
                <a:solidFill>
                  <a:srgbClr val="FFFFFF"/>
                </a:solidFill>
                <a:latin typeface="Canela Deck Bold"/>
                <a:ea typeface="Canela Deck Bold"/>
                <a:cs typeface="Canela Deck Bold"/>
                <a:sym typeface="Canela Deck Bold"/>
              </a:defRPr>
            </a:pPr>
            <a:endParaRPr sz="1500"/>
          </a:p>
        </p:txBody>
      </p:sp>
      <p:sp>
        <p:nvSpPr>
          <p:cNvPr id="65" name="Slide Subtitle"/>
          <p:cNvSpPr txBox="1">
            <a:spLocks noGrp="1"/>
          </p:cNvSpPr>
          <p:nvPr>
            <p:ph type="body" sz="quarter" idx="22" hasCustomPrompt="1"/>
          </p:nvPr>
        </p:nvSpPr>
        <p:spPr>
          <a:xfrm>
            <a:off x="901019" y="2187543"/>
            <a:ext cx="4801963" cy="422974"/>
          </a:xfrm>
          <a:prstGeom prst="rect">
            <a:avLst/>
          </a:prstGeom>
        </p:spPr>
        <p:txBody>
          <a:bodyPr/>
          <a:lstStyle/>
          <a:p>
            <a:r>
              <a:t>Slide Subtitle</a:t>
            </a:r>
          </a:p>
        </p:txBody>
      </p:sp>
      <p:sp>
        <p:nvSpPr>
          <p:cNvPr id="66" name="Slide Title"/>
          <p:cNvSpPr txBox="1">
            <a:spLocks noGrp="1"/>
          </p:cNvSpPr>
          <p:nvPr>
            <p:ph type="title" hasCustomPrompt="1"/>
          </p:nvPr>
        </p:nvSpPr>
        <p:spPr>
          <a:xfrm>
            <a:off x="901030" y="820031"/>
            <a:ext cx="4800674" cy="1399190"/>
          </a:xfrm>
          <a:prstGeom prst="rect">
            <a:avLst/>
          </a:prstGeom>
        </p:spPr>
        <p:txBody>
          <a:bodyPr/>
          <a:lstStyle>
            <a:lvl1pPr>
              <a:lnSpc>
                <a:spcPct val="70000"/>
              </a:lnSpc>
              <a:defRPr sz="4100"/>
            </a:lvl1pPr>
          </a:lstStyle>
          <a:p>
            <a:r>
              <a:t>Slide Title</a:t>
            </a:r>
          </a:p>
        </p:txBody>
      </p:sp>
      <p:sp>
        <p:nvSpPr>
          <p:cNvPr id="67" name="Body Level One…"/>
          <p:cNvSpPr txBox="1">
            <a:spLocks noGrp="1"/>
          </p:cNvSpPr>
          <p:nvPr>
            <p:ph type="body" sz="quarter" idx="1" hasCustomPrompt="1"/>
          </p:nvPr>
        </p:nvSpPr>
        <p:spPr>
          <a:xfrm>
            <a:off x="901018" y="2889250"/>
            <a:ext cx="4798416" cy="3055392"/>
          </a:xfrm>
          <a:prstGeom prst="rect">
            <a:avLst/>
          </a:prstGeom>
        </p:spPr>
        <p:txBody>
          <a:bodyPr anchor="t"/>
          <a:lstStyle>
            <a:lvl1pPr marL="222250" indent="-222250" algn="l" defTabSz="1219169">
              <a:lnSpc>
                <a:spcPct val="80000"/>
              </a:lnSpc>
              <a:spcBef>
                <a:spcPts val="2100"/>
              </a:spcBef>
              <a:buSzPct val="100000"/>
              <a:buChar char="•"/>
              <a:defRPr sz="2000" b="0">
                <a:latin typeface="Proxima Nova Medium"/>
                <a:ea typeface="Proxima Nova Medium"/>
                <a:cs typeface="Proxima Nova Medium"/>
                <a:sym typeface="Proxima Nova Medium"/>
              </a:defRPr>
            </a:lvl1pPr>
            <a:lvl2pPr marL="444500" indent="-222250" algn="l" defTabSz="1219169">
              <a:lnSpc>
                <a:spcPct val="80000"/>
              </a:lnSpc>
              <a:spcBef>
                <a:spcPts val="2100"/>
              </a:spcBef>
              <a:buSzPct val="100000"/>
              <a:buChar char="•"/>
              <a:defRPr sz="2000" b="0">
                <a:latin typeface="Proxima Nova Medium"/>
                <a:ea typeface="Proxima Nova Medium"/>
                <a:cs typeface="Proxima Nova Medium"/>
                <a:sym typeface="Proxima Nova Medium"/>
              </a:defRPr>
            </a:lvl2pPr>
            <a:lvl3pPr marL="666750" indent="-222250" algn="l" defTabSz="1219169">
              <a:lnSpc>
                <a:spcPct val="80000"/>
              </a:lnSpc>
              <a:spcBef>
                <a:spcPts val="2100"/>
              </a:spcBef>
              <a:buSzPct val="100000"/>
              <a:buChar char="•"/>
              <a:defRPr sz="2000" b="0">
                <a:latin typeface="Proxima Nova Medium"/>
                <a:ea typeface="Proxima Nova Medium"/>
                <a:cs typeface="Proxima Nova Medium"/>
                <a:sym typeface="Proxima Nova Medium"/>
              </a:defRPr>
            </a:lvl3pPr>
            <a:lvl4pPr marL="889000" indent="-222250" algn="l" defTabSz="1219169">
              <a:lnSpc>
                <a:spcPct val="80000"/>
              </a:lnSpc>
              <a:spcBef>
                <a:spcPts val="2100"/>
              </a:spcBef>
              <a:buSzPct val="100000"/>
              <a:buChar char="•"/>
              <a:defRPr sz="2000" b="0">
                <a:latin typeface="Proxima Nova Medium"/>
                <a:ea typeface="Proxima Nova Medium"/>
                <a:cs typeface="Proxima Nova Medium"/>
                <a:sym typeface="Proxima Nova Medium"/>
              </a:defRPr>
            </a:lvl4pPr>
            <a:lvl5pPr marL="1111250" indent="-222250" algn="l" defTabSz="1219169">
              <a:lnSpc>
                <a:spcPct val="80000"/>
              </a:lnSpc>
              <a:spcBef>
                <a:spcPts val="2100"/>
              </a:spcBef>
              <a:buSzPct val="100000"/>
              <a:buChar char="•"/>
              <a:defRPr sz="2000" b="0">
                <a:latin typeface="Proxima Nova Medium"/>
                <a:ea typeface="Proxima Nova Medium"/>
                <a:cs typeface="Proxima Nova Medium"/>
                <a:sym typeface="Proxima Nova Medium"/>
              </a:defRPr>
            </a:lvl5pPr>
          </a:lstStyle>
          <a:p>
            <a:r>
              <a:t>Slide bullet text</a:t>
            </a:r>
          </a:p>
          <a:p>
            <a:pPr lvl="1"/>
            <a:endParaRPr/>
          </a:p>
          <a:p>
            <a:pPr lvl="2"/>
            <a:endParaRPr/>
          </a:p>
          <a:p>
            <a:pPr lvl="3"/>
            <a:endParaRPr/>
          </a:p>
          <a:p>
            <a:pPr lvl="4"/>
            <a:endParaRPr/>
          </a:p>
        </p:txBody>
      </p:sp>
      <p:sp>
        <p:nvSpPr>
          <p:cNvPr id="68" name="Slide Number"/>
          <p:cNvSpPr txBox="1">
            <a:spLocks noGrp="1"/>
          </p:cNvSpPr>
          <p:nvPr>
            <p:ph type="sldNum" sz="quarter" idx="2"/>
          </p:nvPr>
        </p:nvSpPr>
        <p:spPr>
          <a:xfrm>
            <a:off x="6022289" y="6511647"/>
            <a:ext cx="258084" cy="22570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258201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Section">
    <p:spTree>
      <p:nvGrpSpPr>
        <p:cNvPr id="1" name=""/>
        <p:cNvGrpSpPr/>
        <p:nvPr/>
      </p:nvGrpSpPr>
      <p:grpSpPr>
        <a:xfrm>
          <a:off x="0" y="0"/>
          <a:ext cx="0" cy="0"/>
          <a:chOff x="0" y="0"/>
          <a:chExt cx="0" cy="0"/>
        </a:xfrm>
      </p:grpSpPr>
      <p:sp>
        <p:nvSpPr>
          <p:cNvPr id="75" name="Rectangle"/>
          <p:cNvSpPr/>
          <p:nvPr/>
        </p:nvSpPr>
        <p:spPr>
          <a:xfrm>
            <a:off x="501279" y="534417"/>
            <a:ext cx="11189443" cy="5789166"/>
          </a:xfrm>
          <a:prstGeom prst="rect">
            <a:avLst/>
          </a:prstGeom>
          <a:solidFill>
            <a:srgbClr val="7CA0B2"/>
          </a:solidFill>
          <a:ln w="12700">
            <a:miter lim="400000"/>
          </a:ln>
        </p:spPr>
        <p:txBody>
          <a:bodyPr lIns="0" tIns="0" rIns="0" bIns="0" anchor="ctr"/>
          <a:lstStyle/>
          <a:p>
            <a:pPr defTabSz="207716">
              <a:lnSpc>
                <a:spcPct val="120000"/>
              </a:lnSpc>
              <a:spcBef>
                <a:spcPts val="0"/>
              </a:spcBef>
              <a:defRPr sz="3000" spc="-59">
                <a:solidFill>
                  <a:srgbClr val="FFFFFF"/>
                </a:solidFill>
                <a:latin typeface="Canela Deck Bold"/>
                <a:ea typeface="Canela Deck Bold"/>
                <a:cs typeface="Canela Deck Bold"/>
                <a:sym typeface="Canela Deck Bold"/>
              </a:defRPr>
            </a:pPr>
            <a:endParaRPr sz="1500"/>
          </a:p>
        </p:txBody>
      </p:sp>
      <p:sp>
        <p:nvSpPr>
          <p:cNvPr id="76" name="Section Title"/>
          <p:cNvSpPr txBox="1">
            <a:spLocks noGrp="1"/>
          </p:cNvSpPr>
          <p:nvPr>
            <p:ph type="title" hasCustomPrompt="1"/>
          </p:nvPr>
        </p:nvSpPr>
        <p:spPr>
          <a:xfrm>
            <a:off x="1028700" y="2098024"/>
            <a:ext cx="10134600" cy="2606577"/>
          </a:xfrm>
          <a:prstGeom prst="rect">
            <a:avLst/>
          </a:prstGeom>
        </p:spPr>
        <p:txBody>
          <a:bodyPr anchor="ctr"/>
          <a:lstStyle>
            <a:lvl1pPr>
              <a:lnSpc>
                <a:spcPct val="90000"/>
              </a:lnSpc>
              <a:defRPr sz="6000">
                <a:solidFill>
                  <a:srgbClr val="FFFFFF"/>
                </a:solidFill>
                <a:latin typeface="Canela Regular"/>
                <a:ea typeface="Canela Regular"/>
                <a:cs typeface="Canela Regular"/>
                <a:sym typeface="Canela Regular"/>
              </a:defRPr>
            </a:lvl1pPr>
          </a:lstStyle>
          <a:p>
            <a:r>
              <a:t>Section Title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253710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84" name="Rectangle"/>
          <p:cNvSpPr/>
          <p:nvPr/>
        </p:nvSpPr>
        <p:spPr>
          <a:xfrm>
            <a:off x="504454" y="533524"/>
            <a:ext cx="11189443" cy="5790952"/>
          </a:xfrm>
          <a:prstGeom prst="rect">
            <a:avLst/>
          </a:prstGeom>
          <a:solidFill>
            <a:schemeClr val="accent5">
              <a:hueOff val="-246905"/>
              <a:satOff val="-77181"/>
              <a:lumOff val="20457"/>
            </a:schemeClr>
          </a:solidFill>
          <a:ln w="12700">
            <a:miter lim="400000"/>
          </a:ln>
        </p:spPr>
        <p:txBody>
          <a:bodyPr lIns="0" tIns="0" rIns="0" bIns="0" anchor="ctr"/>
          <a:lstStyle/>
          <a:p>
            <a:pPr defTabSz="207716">
              <a:lnSpc>
                <a:spcPct val="120000"/>
              </a:lnSpc>
              <a:spcBef>
                <a:spcPts val="0"/>
              </a:spcBef>
              <a:defRPr sz="3000" spc="-59">
                <a:solidFill>
                  <a:srgbClr val="FFFFFF"/>
                </a:solidFill>
                <a:latin typeface="Canela Deck Bold"/>
                <a:ea typeface="Canela Deck Bold"/>
                <a:cs typeface="Canela Deck Bold"/>
                <a:sym typeface="Canela Deck Bold"/>
              </a:defRPr>
            </a:pPr>
            <a:endParaRPr sz="1500"/>
          </a:p>
        </p:txBody>
      </p:sp>
      <p:sp>
        <p:nvSpPr>
          <p:cNvPr id="85" name="Slide Subtitle"/>
          <p:cNvSpPr txBox="1">
            <a:spLocks noGrp="1"/>
          </p:cNvSpPr>
          <p:nvPr>
            <p:ph type="body" sz="quarter" idx="21" hasCustomPrompt="1"/>
          </p:nvPr>
        </p:nvSpPr>
        <p:spPr>
          <a:xfrm>
            <a:off x="1028700" y="1616043"/>
            <a:ext cx="10134600" cy="422974"/>
          </a:xfrm>
          <a:prstGeom prst="rect">
            <a:avLst/>
          </a:prstGeom>
        </p:spPr>
        <p:txBody>
          <a:bodyPr/>
          <a:lstStyle/>
          <a:p>
            <a:r>
              <a:t>Slide Subtitle</a:t>
            </a:r>
          </a:p>
        </p:txBody>
      </p:sp>
      <p:sp>
        <p:nvSpPr>
          <p:cNvPr id="86" name="Slide Title"/>
          <p:cNvSpPr txBox="1">
            <a:spLocks noGrp="1"/>
          </p:cNvSpPr>
          <p:nvPr>
            <p:ph type="title" hasCustomPrompt="1"/>
          </p:nvPr>
        </p:nvSpPr>
        <p:spPr>
          <a:xfrm>
            <a:off x="1028700" y="530349"/>
            <a:ext cx="10134600" cy="1136421"/>
          </a:xfrm>
          <a:prstGeom prst="rect">
            <a:avLst/>
          </a:prstGeom>
        </p:spPr>
        <p:txBody>
          <a:bodyPr/>
          <a:lstStyle>
            <a:lvl1pPr>
              <a:lnSpc>
                <a:spcPct val="70000"/>
              </a:lnSpc>
              <a:defRPr sz="4100"/>
            </a:lvl1pPr>
          </a:lstStyle>
          <a:p>
            <a:r>
              <a:t>Slide Title</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730145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94" name="Rectangle"/>
          <p:cNvSpPr/>
          <p:nvPr/>
        </p:nvSpPr>
        <p:spPr>
          <a:xfrm>
            <a:off x="6098803" y="532656"/>
            <a:ext cx="5592293" cy="5792688"/>
          </a:xfrm>
          <a:prstGeom prst="rect">
            <a:avLst/>
          </a:prstGeom>
          <a:solidFill>
            <a:schemeClr val="accent1"/>
          </a:solidFill>
          <a:ln w="12700">
            <a:miter lim="400000"/>
          </a:ln>
        </p:spPr>
        <p:txBody>
          <a:bodyPr lIns="0" tIns="0" rIns="0" bIns="0" anchor="ctr"/>
          <a:lstStyle/>
          <a:p>
            <a:pPr defTabSz="207716">
              <a:lnSpc>
                <a:spcPct val="120000"/>
              </a:lnSpc>
              <a:spcBef>
                <a:spcPts val="0"/>
              </a:spcBef>
              <a:defRPr sz="3000" spc="-59">
                <a:solidFill>
                  <a:srgbClr val="FFFFFF"/>
                </a:solidFill>
                <a:latin typeface="Canela Deck Bold"/>
                <a:ea typeface="Canela Deck Bold"/>
                <a:cs typeface="Canela Deck Bold"/>
                <a:sym typeface="Canela Deck Bold"/>
              </a:defRPr>
            </a:pPr>
            <a:endParaRPr sz="1500"/>
          </a:p>
        </p:txBody>
      </p:sp>
      <p:sp>
        <p:nvSpPr>
          <p:cNvPr id="95" name="Rectangle"/>
          <p:cNvSpPr/>
          <p:nvPr/>
        </p:nvSpPr>
        <p:spPr>
          <a:xfrm>
            <a:off x="501649" y="1038275"/>
            <a:ext cx="5597154" cy="4778276"/>
          </a:xfrm>
          <a:prstGeom prst="rect">
            <a:avLst/>
          </a:prstGeom>
          <a:solidFill>
            <a:schemeClr val="accent3">
              <a:satOff val="-3883"/>
              <a:lumOff val="14670"/>
            </a:schemeClr>
          </a:solidFill>
          <a:ln w="12700">
            <a:miter lim="400000"/>
          </a:ln>
        </p:spPr>
        <p:txBody>
          <a:bodyPr lIns="0" tIns="0" rIns="0" bIns="0" anchor="ctr"/>
          <a:lstStyle/>
          <a:p>
            <a:pPr defTabSz="207716">
              <a:lnSpc>
                <a:spcPct val="120000"/>
              </a:lnSpc>
              <a:spcBef>
                <a:spcPts val="0"/>
              </a:spcBef>
              <a:defRPr sz="3000" spc="-59">
                <a:solidFill>
                  <a:srgbClr val="FFFFFF"/>
                </a:solidFill>
                <a:latin typeface="Canela Deck Bold"/>
                <a:ea typeface="Canela Deck Bold"/>
                <a:cs typeface="Canela Deck Bold"/>
                <a:sym typeface="Canela Deck Bold"/>
              </a:defRPr>
            </a:pPr>
            <a:endParaRPr sz="1500"/>
          </a:p>
        </p:txBody>
      </p:sp>
      <p:sp>
        <p:nvSpPr>
          <p:cNvPr id="96" name="Body Level One…"/>
          <p:cNvSpPr txBox="1">
            <a:spLocks noGrp="1"/>
          </p:cNvSpPr>
          <p:nvPr>
            <p:ph type="body" sz="quarter" idx="1" hasCustomPrompt="1"/>
          </p:nvPr>
        </p:nvSpPr>
        <p:spPr>
          <a:xfrm>
            <a:off x="6748300" y="2165743"/>
            <a:ext cx="4524538" cy="2746493"/>
          </a:xfrm>
          <a:prstGeom prst="rect">
            <a:avLst/>
          </a:prstGeom>
        </p:spPr>
        <p:txBody>
          <a:bodyPr/>
          <a:lstStyle>
            <a:lvl1pPr algn="l">
              <a:lnSpc>
                <a:spcPct val="100000"/>
              </a:lnSpc>
              <a:spcBef>
                <a:spcPts val="1600"/>
              </a:spcBef>
              <a:defRPr sz="2000" spc="-20"/>
            </a:lvl1pPr>
            <a:lvl2pPr algn="l">
              <a:lnSpc>
                <a:spcPct val="100000"/>
              </a:lnSpc>
              <a:spcBef>
                <a:spcPts val="1600"/>
              </a:spcBef>
              <a:defRPr sz="2000" spc="-20"/>
            </a:lvl2pPr>
            <a:lvl3pPr algn="l">
              <a:lnSpc>
                <a:spcPct val="100000"/>
              </a:lnSpc>
              <a:spcBef>
                <a:spcPts val="1600"/>
              </a:spcBef>
              <a:defRPr sz="2000" spc="-20"/>
            </a:lvl3pPr>
            <a:lvl4pPr algn="l">
              <a:lnSpc>
                <a:spcPct val="100000"/>
              </a:lnSpc>
              <a:spcBef>
                <a:spcPts val="1600"/>
              </a:spcBef>
              <a:defRPr sz="2000" spc="-20"/>
            </a:lvl4pPr>
            <a:lvl5pPr algn="l">
              <a:lnSpc>
                <a:spcPct val="100000"/>
              </a:lnSpc>
              <a:spcBef>
                <a:spcPts val="1600"/>
              </a:spcBef>
              <a:defRPr sz="2000" spc="-20"/>
            </a:lvl5pPr>
          </a:lstStyle>
          <a:p>
            <a:r>
              <a:t>Agenda Topics</a:t>
            </a:r>
          </a:p>
          <a:p>
            <a:pPr lvl="1"/>
            <a:endParaRPr/>
          </a:p>
          <a:p>
            <a:pPr lvl="2"/>
            <a:endParaRPr/>
          </a:p>
          <a:p>
            <a:pPr lvl="3"/>
            <a:endParaRPr/>
          </a:p>
          <a:p>
            <a:pPr lvl="4"/>
            <a:endParaRPr/>
          </a:p>
        </p:txBody>
      </p:sp>
      <p:sp>
        <p:nvSpPr>
          <p:cNvPr id="97" name="Agenda Title"/>
          <p:cNvSpPr txBox="1">
            <a:spLocks noGrp="1"/>
          </p:cNvSpPr>
          <p:nvPr>
            <p:ph type="title" hasCustomPrompt="1"/>
          </p:nvPr>
        </p:nvSpPr>
        <p:spPr>
          <a:xfrm>
            <a:off x="838200" y="2932659"/>
            <a:ext cx="4914900" cy="866509"/>
          </a:xfrm>
          <a:prstGeom prst="rect">
            <a:avLst/>
          </a:prstGeom>
        </p:spPr>
        <p:txBody>
          <a:bodyPr anchor="ctr"/>
          <a:lstStyle>
            <a:lvl1pPr>
              <a:lnSpc>
                <a:spcPct val="70000"/>
              </a:lnSpc>
              <a:defRPr sz="4100"/>
            </a:lvl1pPr>
          </a:lstStyle>
          <a:p>
            <a:r>
              <a:t>Agenda Title</a:t>
            </a: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6436234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Statement">
    <p:spTree>
      <p:nvGrpSpPr>
        <p:cNvPr id="1" name=""/>
        <p:cNvGrpSpPr/>
        <p:nvPr/>
      </p:nvGrpSpPr>
      <p:grpSpPr>
        <a:xfrm>
          <a:off x="0" y="0"/>
          <a:ext cx="0" cy="0"/>
          <a:chOff x="0" y="0"/>
          <a:chExt cx="0" cy="0"/>
        </a:xfrm>
      </p:grpSpPr>
      <p:sp>
        <p:nvSpPr>
          <p:cNvPr id="105" name="Rectangle"/>
          <p:cNvSpPr/>
          <p:nvPr/>
        </p:nvSpPr>
        <p:spPr>
          <a:xfrm>
            <a:off x="499750" y="533524"/>
            <a:ext cx="11189443" cy="5790952"/>
          </a:xfrm>
          <a:prstGeom prst="rect">
            <a:avLst/>
          </a:prstGeom>
          <a:solidFill>
            <a:schemeClr val="accent5">
              <a:hueOff val="-246905"/>
              <a:satOff val="-77181"/>
              <a:lumOff val="20457"/>
            </a:schemeClr>
          </a:solidFill>
          <a:ln w="12700">
            <a:miter lim="400000"/>
          </a:ln>
        </p:spPr>
        <p:txBody>
          <a:bodyPr lIns="0" tIns="0" rIns="0" bIns="0" anchor="ctr"/>
          <a:lstStyle/>
          <a:p>
            <a:pPr defTabSz="207716">
              <a:lnSpc>
                <a:spcPct val="120000"/>
              </a:lnSpc>
              <a:spcBef>
                <a:spcPts val="0"/>
              </a:spcBef>
              <a:defRPr sz="3000" spc="-59">
                <a:solidFill>
                  <a:srgbClr val="FFFFFF"/>
                </a:solidFill>
                <a:latin typeface="Canela Deck Bold"/>
                <a:ea typeface="Canela Deck Bold"/>
                <a:cs typeface="Canela Deck Bold"/>
                <a:sym typeface="Canela Deck Bold"/>
              </a:defRPr>
            </a:pPr>
            <a:endParaRPr sz="1500"/>
          </a:p>
        </p:txBody>
      </p:sp>
      <p:sp>
        <p:nvSpPr>
          <p:cNvPr id="106" name="Body Level One…"/>
          <p:cNvSpPr txBox="1">
            <a:spLocks noGrp="1"/>
          </p:cNvSpPr>
          <p:nvPr>
            <p:ph type="body" sz="half" idx="1" hasCustomPrompt="1"/>
          </p:nvPr>
        </p:nvSpPr>
        <p:spPr>
          <a:xfrm>
            <a:off x="1028700" y="2130940"/>
            <a:ext cx="10134600" cy="2530781"/>
          </a:xfrm>
          <a:prstGeom prst="rect">
            <a:avLst/>
          </a:prstGeom>
        </p:spPr>
        <p:txBody>
          <a:bodyPr/>
          <a:lstStyle>
            <a:lvl1pPr>
              <a:defRPr sz="6000" b="0">
                <a:latin typeface="Canela Regular"/>
                <a:ea typeface="Canela Regular"/>
                <a:cs typeface="Canela Regular"/>
                <a:sym typeface="Canela Regular"/>
              </a:defRPr>
            </a:lvl1pPr>
            <a:lvl2pPr>
              <a:defRPr sz="6000" b="0">
                <a:latin typeface="Canela Regular"/>
                <a:ea typeface="Canela Regular"/>
                <a:cs typeface="Canela Regular"/>
                <a:sym typeface="Canela Regular"/>
              </a:defRPr>
            </a:lvl2pPr>
            <a:lvl3pPr>
              <a:defRPr sz="6000" b="0">
                <a:latin typeface="Canela Regular"/>
                <a:ea typeface="Canela Regular"/>
                <a:cs typeface="Canela Regular"/>
                <a:sym typeface="Canela Regular"/>
              </a:defRPr>
            </a:lvl3pPr>
            <a:lvl4pPr>
              <a:defRPr sz="6000" b="0">
                <a:latin typeface="Canela Regular"/>
                <a:ea typeface="Canela Regular"/>
                <a:cs typeface="Canela Regular"/>
                <a:sym typeface="Canela Regular"/>
              </a:defRPr>
            </a:lvl4pPr>
            <a:lvl5pPr>
              <a:defRPr sz="6000" b="0">
                <a:latin typeface="Canela Regular"/>
                <a:ea typeface="Canela Regular"/>
                <a:cs typeface="Canela Regular"/>
                <a:sym typeface="Canela Regular"/>
              </a:defRPr>
            </a:lvl5pPr>
          </a:lstStyle>
          <a:p>
            <a:r>
              <a:t>Statement </a:t>
            </a:r>
          </a:p>
          <a:p>
            <a:pPr lvl="1"/>
            <a:endParaRPr/>
          </a:p>
          <a:p>
            <a:pPr lvl="2"/>
            <a:endParaRPr/>
          </a:p>
          <a:p>
            <a:pPr lvl="3"/>
            <a:endParaRPr/>
          </a:p>
          <a:p>
            <a:pPr lvl="4"/>
            <a:endParaRP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6475953"/>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Big Fact">
    <p:spTree>
      <p:nvGrpSpPr>
        <p:cNvPr id="1" name=""/>
        <p:cNvGrpSpPr/>
        <p:nvPr/>
      </p:nvGrpSpPr>
      <p:grpSpPr>
        <a:xfrm>
          <a:off x="0" y="0"/>
          <a:ext cx="0" cy="0"/>
          <a:chOff x="0" y="0"/>
          <a:chExt cx="0" cy="0"/>
        </a:xfrm>
      </p:grpSpPr>
      <p:sp>
        <p:nvSpPr>
          <p:cNvPr id="114" name="Rectangle"/>
          <p:cNvSpPr/>
          <p:nvPr/>
        </p:nvSpPr>
        <p:spPr>
          <a:xfrm>
            <a:off x="504454" y="533425"/>
            <a:ext cx="11189443" cy="5791151"/>
          </a:xfrm>
          <a:prstGeom prst="rect">
            <a:avLst/>
          </a:prstGeom>
          <a:solidFill>
            <a:schemeClr val="accent1"/>
          </a:solidFill>
          <a:ln w="12700">
            <a:miter lim="400000"/>
          </a:ln>
        </p:spPr>
        <p:txBody>
          <a:bodyPr lIns="0" tIns="0" rIns="0" bIns="0" anchor="ctr"/>
          <a:lstStyle/>
          <a:p>
            <a:pPr defTabSz="207716">
              <a:lnSpc>
                <a:spcPct val="120000"/>
              </a:lnSpc>
              <a:spcBef>
                <a:spcPts val="0"/>
              </a:spcBef>
              <a:defRPr sz="3000" spc="-59">
                <a:solidFill>
                  <a:srgbClr val="FFFFFF"/>
                </a:solidFill>
                <a:latin typeface="Canela Deck Bold"/>
                <a:ea typeface="Canela Deck Bold"/>
                <a:cs typeface="Canela Deck Bold"/>
                <a:sym typeface="Canela Deck Bold"/>
              </a:defRPr>
            </a:pPr>
            <a:endParaRPr sz="1500"/>
          </a:p>
        </p:txBody>
      </p:sp>
      <p:sp>
        <p:nvSpPr>
          <p:cNvPr id="115" name="Fact information"/>
          <p:cNvSpPr txBox="1">
            <a:spLocks noGrp="1"/>
          </p:cNvSpPr>
          <p:nvPr>
            <p:ph type="body" sz="quarter" idx="21" hasCustomPrompt="1"/>
          </p:nvPr>
        </p:nvSpPr>
        <p:spPr>
          <a:xfrm>
            <a:off x="1028700" y="4056725"/>
            <a:ext cx="10134600" cy="422974"/>
          </a:xfrm>
          <a:prstGeom prst="rect">
            <a:avLst/>
          </a:prstGeom>
        </p:spPr>
        <p:txBody>
          <a:bodyPr anchor="t"/>
          <a:lstStyle/>
          <a:p>
            <a:r>
              <a:t>Fact information</a:t>
            </a:r>
          </a:p>
        </p:txBody>
      </p:sp>
      <p:sp>
        <p:nvSpPr>
          <p:cNvPr id="116" name="Body Level One…"/>
          <p:cNvSpPr txBox="1">
            <a:spLocks noGrp="1"/>
          </p:cNvSpPr>
          <p:nvPr>
            <p:ph type="body" sz="half" idx="1" hasCustomPrompt="1"/>
          </p:nvPr>
        </p:nvSpPr>
        <p:spPr>
          <a:xfrm>
            <a:off x="1028700" y="1749395"/>
            <a:ext cx="10134600" cy="2407057"/>
          </a:xfrm>
          <a:prstGeom prst="rect">
            <a:avLst/>
          </a:prstGeom>
        </p:spPr>
        <p:txBody>
          <a:bodyPr anchor="b"/>
          <a:lstStyle>
            <a:lvl1pPr defTabSz="1219169">
              <a:lnSpc>
                <a:spcPct val="80000"/>
              </a:lnSpc>
              <a:defRPr sz="12500" b="0" spc="-250">
                <a:latin typeface="+mn-lt"/>
                <a:ea typeface="+mn-ea"/>
                <a:cs typeface="+mn-cs"/>
                <a:sym typeface="Canela Bold"/>
              </a:defRPr>
            </a:lvl1pPr>
            <a:lvl2pPr defTabSz="1219169">
              <a:lnSpc>
                <a:spcPct val="80000"/>
              </a:lnSpc>
              <a:defRPr sz="12500" b="0" spc="-250">
                <a:latin typeface="+mn-lt"/>
                <a:ea typeface="+mn-ea"/>
                <a:cs typeface="+mn-cs"/>
                <a:sym typeface="Canela Bold"/>
              </a:defRPr>
            </a:lvl2pPr>
            <a:lvl3pPr defTabSz="1219169">
              <a:lnSpc>
                <a:spcPct val="80000"/>
              </a:lnSpc>
              <a:defRPr sz="12500" b="0" spc="-250">
                <a:latin typeface="+mn-lt"/>
                <a:ea typeface="+mn-ea"/>
                <a:cs typeface="+mn-cs"/>
                <a:sym typeface="Canela Bold"/>
              </a:defRPr>
            </a:lvl3pPr>
            <a:lvl4pPr defTabSz="1219169">
              <a:lnSpc>
                <a:spcPct val="80000"/>
              </a:lnSpc>
              <a:defRPr sz="12500" b="0" spc="-250">
                <a:latin typeface="+mn-lt"/>
                <a:ea typeface="+mn-ea"/>
                <a:cs typeface="+mn-cs"/>
                <a:sym typeface="Canela Bold"/>
              </a:defRPr>
            </a:lvl4pPr>
            <a:lvl5pPr defTabSz="1219169">
              <a:lnSpc>
                <a:spcPct val="80000"/>
              </a:lnSpc>
              <a:defRPr sz="12500" b="0" spc="-250">
                <a:latin typeface="+mn-lt"/>
                <a:ea typeface="+mn-ea"/>
                <a:cs typeface="+mn-cs"/>
                <a:sym typeface="Canela Bold"/>
              </a:defRPr>
            </a:lvl5pPr>
          </a:lstStyle>
          <a:p>
            <a:r>
              <a:t>100%</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862173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24" name="Rectangle"/>
          <p:cNvSpPr/>
          <p:nvPr/>
        </p:nvSpPr>
        <p:spPr>
          <a:xfrm>
            <a:off x="504454" y="532086"/>
            <a:ext cx="11189443" cy="5793829"/>
          </a:xfrm>
          <a:prstGeom prst="rect">
            <a:avLst/>
          </a:prstGeom>
          <a:solidFill>
            <a:srgbClr val="D3B9BD"/>
          </a:solidFill>
          <a:ln w="12700">
            <a:miter lim="400000"/>
          </a:ln>
        </p:spPr>
        <p:txBody>
          <a:bodyPr lIns="0" tIns="0" rIns="0" bIns="0" anchor="ctr"/>
          <a:lstStyle/>
          <a:p>
            <a:pPr defTabSz="207716">
              <a:lnSpc>
                <a:spcPct val="120000"/>
              </a:lnSpc>
              <a:spcBef>
                <a:spcPts val="0"/>
              </a:spcBef>
              <a:defRPr sz="3000" spc="-59">
                <a:solidFill>
                  <a:srgbClr val="FFFFFF"/>
                </a:solidFill>
                <a:latin typeface="Canela Deck Bold"/>
                <a:ea typeface="Canela Deck Bold"/>
                <a:cs typeface="Canela Deck Bold"/>
                <a:sym typeface="Canela Deck Bold"/>
              </a:defRPr>
            </a:pPr>
            <a:endParaRPr sz="1500"/>
          </a:p>
        </p:txBody>
      </p:sp>
      <p:sp>
        <p:nvSpPr>
          <p:cNvPr id="125" name="Body Level One…"/>
          <p:cNvSpPr txBox="1">
            <a:spLocks noGrp="1"/>
          </p:cNvSpPr>
          <p:nvPr>
            <p:ph type="body" sz="quarter" idx="1" hasCustomPrompt="1"/>
          </p:nvPr>
        </p:nvSpPr>
        <p:spPr>
          <a:xfrm>
            <a:off x="2868873" y="2774950"/>
            <a:ext cx="6454255" cy="1314450"/>
          </a:xfrm>
          <a:prstGeom prst="rect">
            <a:avLst/>
          </a:prstGeom>
        </p:spPr>
        <p:txBody>
          <a:bodyPr/>
          <a:lstStyle>
            <a:lvl1pPr marL="160102" indent="-160102" algn="l" defTabSz="177800">
              <a:lnSpc>
                <a:spcPct val="80000"/>
              </a:lnSpc>
              <a:defRPr sz="3500" b="0">
                <a:latin typeface="Canela Deck Regular"/>
                <a:ea typeface="Canela Deck Regular"/>
                <a:cs typeface="Canela Deck Regular"/>
                <a:sym typeface="Canela Deck Regular"/>
              </a:defRPr>
            </a:lvl1pPr>
            <a:lvl2pPr marL="160102" indent="68498" algn="l" defTabSz="177800">
              <a:lnSpc>
                <a:spcPct val="80000"/>
              </a:lnSpc>
              <a:defRPr sz="3500" b="0">
                <a:latin typeface="Canela Deck Regular"/>
                <a:ea typeface="Canela Deck Regular"/>
                <a:cs typeface="Canela Deck Regular"/>
                <a:sym typeface="Canela Deck Regular"/>
              </a:defRPr>
            </a:lvl2pPr>
            <a:lvl3pPr marL="160102" indent="297098" algn="l" defTabSz="177800">
              <a:lnSpc>
                <a:spcPct val="80000"/>
              </a:lnSpc>
              <a:defRPr sz="3500" b="0">
                <a:latin typeface="Canela Deck Regular"/>
                <a:ea typeface="Canela Deck Regular"/>
                <a:cs typeface="Canela Deck Regular"/>
                <a:sym typeface="Canela Deck Regular"/>
              </a:defRPr>
            </a:lvl3pPr>
            <a:lvl4pPr marL="160102" indent="525698" algn="l" defTabSz="177800">
              <a:lnSpc>
                <a:spcPct val="80000"/>
              </a:lnSpc>
              <a:defRPr sz="3500" b="0">
                <a:latin typeface="Canela Deck Regular"/>
                <a:ea typeface="Canela Deck Regular"/>
                <a:cs typeface="Canela Deck Regular"/>
                <a:sym typeface="Canela Deck Regular"/>
              </a:defRPr>
            </a:lvl4pPr>
            <a:lvl5pPr marL="160102" indent="754298" algn="l" defTabSz="177800">
              <a:lnSpc>
                <a:spcPct val="80000"/>
              </a:lnSpc>
              <a:defRPr sz="3500" b="0">
                <a:latin typeface="Canela Deck Regular"/>
                <a:ea typeface="Canela Deck Regular"/>
                <a:cs typeface="Canela Deck Regular"/>
                <a:sym typeface="Canela Deck Regular"/>
              </a:defRPr>
            </a:lvl5pPr>
          </a:lstStyle>
          <a:p>
            <a:r>
              <a:t>“Notable Quote”</a:t>
            </a:r>
          </a:p>
          <a:p>
            <a:pPr lvl="1"/>
            <a:endParaRPr/>
          </a:p>
          <a:p>
            <a:pPr lvl="2"/>
            <a:endParaRPr/>
          </a:p>
          <a:p>
            <a:pPr lvl="3"/>
            <a:endParaRPr/>
          </a:p>
          <a:p>
            <a:pPr lvl="4"/>
            <a:endParaRPr/>
          </a:p>
        </p:txBody>
      </p:sp>
      <p:sp>
        <p:nvSpPr>
          <p:cNvPr id="126" name="Attribution"/>
          <p:cNvSpPr txBox="1">
            <a:spLocks noGrp="1"/>
          </p:cNvSpPr>
          <p:nvPr>
            <p:ph type="body" sz="quarter" idx="21" hasCustomPrompt="1"/>
          </p:nvPr>
        </p:nvSpPr>
        <p:spPr>
          <a:xfrm>
            <a:off x="3050117" y="4999601"/>
            <a:ext cx="6273011" cy="254001"/>
          </a:xfrm>
          <a:prstGeom prst="rect">
            <a:avLst/>
          </a:prstGeom>
        </p:spPr>
        <p:txBody>
          <a:bodyPr anchor="t"/>
          <a:lstStyle>
            <a:lvl1pPr algn="l" defTabSz="177800">
              <a:lnSpc>
                <a:spcPct val="140000"/>
              </a:lnSpc>
              <a:defRPr sz="1350" spc="13"/>
            </a:lvl1pPr>
          </a:lstStyle>
          <a:p>
            <a:r>
              <a:t>Attribution</a:t>
            </a: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51119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34" name="153339838_1340x2010.jpg"/>
          <p:cNvSpPr>
            <a:spLocks noGrp="1"/>
          </p:cNvSpPr>
          <p:nvPr>
            <p:ph type="pic" idx="21"/>
          </p:nvPr>
        </p:nvSpPr>
        <p:spPr>
          <a:xfrm>
            <a:off x="6064250" y="-819150"/>
            <a:ext cx="5670550" cy="8505825"/>
          </a:xfrm>
          <a:prstGeom prst="rect">
            <a:avLst/>
          </a:prstGeom>
        </p:spPr>
        <p:txBody>
          <a:bodyPr lIns="91439" tIns="45719" rIns="91439" bIns="45719" anchor="t">
            <a:noAutofit/>
          </a:bodyPr>
          <a:lstStyle/>
          <a:p>
            <a:endParaRPr/>
          </a:p>
        </p:txBody>
      </p:sp>
      <p:sp>
        <p:nvSpPr>
          <p:cNvPr id="135" name="936299162_1323x1986.jpg"/>
          <p:cNvSpPr>
            <a:spLocks noGrp="1"/>
          </p:cNvSpPr>
          <p:nvPr>
            <p:ph type="pic" idx="22"/>
          </p:nvPr>
        </p:nvSpPr>
        <p:spPr>
          <a:xfrm>
            <a:off x="501650" y="-2368550"/>
            <a:ext cx="5600701" cy="8407400"/>
          </a:xfrm>
          <a:prstGeom prst="rect">
            <a:avLst/>
          </a:prstGeom>
        </p:spPr>
        <p:txBody>
          <a:bodyPr lIns="91439" tIns="45719" rIns="91439" bIns="45719" anchor="t">
            <a:noAutofit/>
          </a:bodyPr>
          <a:lstStyle/>
          <a:p>
            <a:endParaRPr/>
          </a:p>
        </p:txBody>
      </p:sp>
      <p:sp>
        <p:nvSpPr>
          <p:cNvPr id="136" name="101883338_1323x1985.jpg"/>
          <p:cNvSpPr>
            <a:spLocks noGrp="1"/>
          </p:cNvSpPr>
          <p:nvPr>
            <p:ph type="pic" idx="23"/>
          </p:nvPr>
        </p:nvSpPr>
        <p:spPr>
          <a:xfrm>
            <a:off x="501650" y="672042"/>
            <a:ext cx="5600700" cy="8403167"/>
          </a:xfrm>
          <a:prstGeom prst="rect">
            <a:avLst/>
          </a:prstGeom>
        </p:spPr>
        <p:txBody>
          <a:bodyPr lIns="91439" tIns="45719" rIns="91439" bIns="45719" anchor="t">
            <a:noAutofit/>
          </a:bodyPr>
          <a:lstStyle/>
          <a:p>
            <a:endParaRPr/>
          </a:p>
        </p:txBody>
      </p:sp>
      <p:sp>
        <p:nvSpPr>
          <p:cNvPr id="137" name="Slide Number"/>
          <p:cNvSpPr txBox="1">
            <a:spLocks noGrp="1"/>
          </p:cNvSpPr>
          <p:nvPr>
            <p:ph type="sldNum" sz="quarter" idx="2"/>
          </p:nvPr>
        </p:nvSpPr>
        <p:spPr>
          <a:xfrm>
            <a:off x="6021604" y="6511647"/>
            <a:ext cx="258084" cy="22570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248357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44" name="913369614_2691x1794.jpg"/>
          <p:cNvSpPr>
            <a:spLocks noGrp="1"/>
          </p:cNvSpPr>
          <p:nvPr>
            <p:ph type="pic" idx="21"/>
          </p:nvPr>
        </p:nvSpPr>
        <p:spPr>
          <a:xfrm>
            <a:off x="400050" y="126777"/>
            <a:ext cx="11391900" cy="7619655"/>
          </a:xfrm>
          <a:prstGeom prst="rect">
            <a:avLst/>
          </a:prstGeom>
        </p:spPr>
        <p:txBody>
          <a:bodyPr lIns="91439" tIns="45719" rIns="91439" bIns="45719" anchor="t">
            <a:noAutofit/>
          </a:bodyPr>
          <a:lstStyle/>
          <a:p>
            <a:endParaRPr/>
          </a:p>
        </p:txBody>
      </p:sp>
      <p:sp>
        <p:nvSpPr>
          <p:cNvPr id="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513831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F1E3A-6601-344D-B381-EBAC8FAD1B75}"/>
              </a:ext>
            </a:extLst>
          </p:cNvPr>
          <p:cNvSpPr>
            <a:spLocks noGrp="1"/>
          </p:cNvSpPr>
          <p:nvPr>
            <p:ph type="title"/>
          </p:nvPr>
        </p:nvSpPr>
        <p:spPr>
          <a:xfrm>
            <a:off x="838200" y="1122218"/>
            <a:ext cx="10515600" cy="568470"/>
          </a:xfrm>
        </p:spPr>
        <p:txBody>
          <a:bodyPr/>
          <a:lstStyle>
            <a:lvl1pPr algn="ct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6B77EF8F-3C3C-D146-BF52-9DE9145487D3}"/>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4" name="Footer Placeholder 3">
            <a:extLst>
              <a:ext uri="{FF2B5EF4-FFF2-40B4-BE49-F238E27FC236}">
                <a16:creationId xmlns:a16="http://schemas.microsoft.com/office/drawing/2014/main" id="{204A6908-8E33-614F-B0C8-FFA2F9D712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3F8791-F2BB-F040-9746-87F651C32FF1}"/>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26756867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430517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2 x Content (3)">
    <p:spTree>
      <p:nvGrpSpPr>
        <p:cNvPr id="1" name=""/>
        <p:cNvGrpSpPr/>
        <p:nvPr/>
      </p:nvGrpSpPr>
      <p:grpSpPr>
        <a:xfrm>
          <a:off x="0" y="0"/>
          <a:ext cx="0" cy="0"/>
          <a:chOff x="0" y="0"/>
          <a:chExt cx="0" cy="0"/>
        </a:xfrm>
      </p:grpSpPr>
      <p:sp>
        <p:nvSpPr>
          <p:cNvPr id="8" name="Content Placeholder 2"/>
          <p:cNvSpPr>
            <a:spLocks noGrp="1"/>
          </p:cNvSpPr>
          <p:nvPr>
            <p:ph idx="1"/>
          </p:nvPr>
        </p:nvSpPr>
        <p:spPr>
          <a:xfrm>
            <a:off x="360000" y="1708150"/>
            <a:ext cx="5626800" cy="4003675"/>
          </a:xfrm>
        </p:spPr>
        <p:txBody>
          <a:bodyPr>
            <a:noAutofit/>
          </a:bodyPr>
          <a:lstStyle>
            <a:lvl1pPr>
              <a:defRPr sz="1400" b="0">
                <a:solidFill>
                  <a:schemeClr val="tx2"/>
                </a:solidFill>
              </a:defRPr>
            </a:lvl1pPr>
            <a:lvl2pPr>
              <a:spcBef>
                <a:spcPts val="600"/>
              </a:spcBef>
              <a:defRPr sz="1400">
                <a:solidFill>
                  <a:schemeClr val="tx2"/>
                </a:solidFill>
              </a:defRPr>
            </a:lvl2pPr>
            <a:lvl3pPr>
              <a:spcBef>
                <a:spcPts val="600"/>
              </a:spcBef>
              <a:defRPr sz="1400">
                <a:solidFill>
                  <a:schemeClr val="tx2"/>
                </a:solidFill>
              </a:defRPr>
            </a:lvl3pPr>
            <a:lvl4pPr>
              <a:spcBef>
                <a:spcPts val="600"/>
              </a:spcBef>
              <a:defRPr sz="1400">
                <a:solidFill>
                  <a:schemeClr val="tx2"/>
                </a:solidFill>
              </a:defRPr>
            </a:lvl4pPr>
            <a:lvl5pPr>
              <a:spcBef>
                <a:spcPts val="600"/>
              </a:spcBef>
              <a:defRPr sz="140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35"/>
          <p:cNvSpPr>
            <a:spLocks noGrp="1"/>
          </p:cNvSpPr>
          <p:nvPr>
            <p:ph sz="quarter" idx="14"/>
          </p:nvPr>
        </p:nvSpPr>
        <p:spPr>
          <a:xfrm>
            <a:off x="6191574" y="1708150"/>
            <a:ext cx="5628408" cy="4003676"/>
          </a:xfrm>
        </p:spPr>
        <p:txBody>
          <a:bodyPr>
            <a:noAutofit/>
          </a:bodyPr>
          <a:lstStyle>
            <a:lvl1pPr>
              <a:defRPr sz="1400" b="0">
                <a:solidFill>
                  <a:schemeClr val="tx2"/>
                </a:solidFill>
              </a:defRPr>
            </a:lvl1pPr>
            <a:lvl2pPr>
              <a:spcBef>
                <a:spcPts val="600"/>
              </a:spcBef>
              <a:defRPr sz="1400">
                <a:solidFill>
                  <a:schemeClr val="tx2"/>
                </a:solidFill>
              </a:defRPr>
            </a:lvl2pPr>
            <a:lvl3pPr>
              <a:spcBef>
                <a:spcPts val="600"/>
              </a:spcBef>
              <a:defRPr sz="1400">
                <a:solidFill>
                  <a:schemeClr val="tx2"/>
                </a:solidFill>
              </a:defRPr>
            </a:lvl3pPr>
            <a:lvl4pPr>
              <a:spcBef>
                <a:spcPts val="600"/>
              </a:spcBef>
              <a:defRPr sz="1400">
                <a:solidFill>
                  <a:schemeClr val="tx2"/>
                </a:solidFill>
              </a:defRPr>
            </a:lvl4pPr>
            <a:lvl5pPr>
              <a:spcBef>
                <a:spcPts val="600"/>
              </a:spcBef>
              <a:defRPr sz="140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Placeholder 1"/>
          <p:cNvSpPr>
            <a:spLocks noGrp="1"/>
          </p:cNvSpPr>
          <p:nvPr>
            <p:ph type="title"/>
          </p:nvPr>
        </p:nvSpPr>
        <p:spPr>
          <a:xfrm>
            <a:off x="360000" y="430718"/>
            <a:ext cx="11466875" cy="404119"/>
          </a:xfrm>
          <a:prstGeom prst="rect">
            <a:avLst/>
          </a:prstGeom>
        </p:spPr>
        <p:txBody>
          <a:bodyPr vert="horz" lIns="0" tIns="0" rIns="0" bIns="0" rtlCol="0" anchor="t">
            <a:noAutofit/>
          </a:bodyPr>
          <a:lstStyle>
            <a:lvl1pPr>
              <a:defRPr kumimoji="0" lang="en-GB" sz="4400" b="1" i="0" u="none" strike="noStrike" kern="1200" cap="none" spc="-79" normalizeH="0" baseline="0" dirty="0">
                <a:ln>
                  <a:noFill/>
                </a:ln>
                <a:solidFill>
                  <a:srgbClr val="FAB428"/>
                </a:solidFill>
                <a:effectLst/>
                <a:uLnTx/>
                <a:uFillTx/>
                <a:latin typeface="Calibri"/>
                <a:ea typeface="+mj-ea"/>
                <a:cs typeface="Calibri"/>
              </a:defRPr>
            </a:lvl1pPr>
          </a:lstStyle>
          <a:p>
            <a:r>
              <a:rPr lang="en-US" dirty="0"/>
              <a:t>Click to edit Master title style</a:t>
            </a:r>
            <a:endParaRPr lang="en-GB" dirty="0"/>
          </a:p>
        </p:txBody>
      </p:sp>
      <p:sp>
        <p:nvSpPr>
          <p:cNvPr id="15"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2"/>
                </a:solidFill>
              </a:defRPr>
            </a:lvl1pPr>
          </a:lstStyle>
          <a:p>
            <a:pPr lvl="0"/>
            <a:r>
              <a:rPr lang="en-US"/>
              <a:t>Click to add footer text</a:t>
            </a:r>
          </a:p>
        </p:txBody>
      </p:sp>
      <p:sp>
        <p:nvSpPr>
          <p:cNvPr id="16"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2"/>
                </a:solidFill>
              </a:defRPr>
            </a:lvl1pPr>
          </a:lstStyle>
          <a:p>
            <a:pPr>
              <a:defRPr/>
            </a:pPr>
            <a:fld id="{4034BEE3-566C-4068-A777-C3A4762E861B}" type="slidenum">
              <a:rPr lang="en-GB" smtClean="0">
                <a:solidFill>
                  <a:srgbClr val="717171"/>
                </a:solidFill>
              </a:rPr>
              <a:pPr>
                <a:defRPr/>
              </a:pPr>
              <a:t>‹#›</a:t>
            </a:fld>
            <a:endParaRPr lang="en-GB">
              <a:solidFill>
                <a:srgbClr val="717171"/>
              </a:solidFill>
            </a:endParaRPr>
          </a:p>
        </p:txBody>
      </p:sp>
    </p:spTree>
    <p:extLst>
      <p:ext uri="{BB962C8B-B14F-4D97-AF65-F5344CB8AC3E}">
        <p14:creationId xmlns:p14="http://schemas.microsoft.com/office/powerpoint/2010/main" val="255342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2" name="Author and Date"/>
          <p:cNvSpPr txBox="1">
            <a:spLocks noGrp="1"/>
          </p:cNvSpPr>
          <p:nvPr>
            <p:ph type="body" sz="quarter" idx="21" hasCustomPrompt="1"/>
          </p:nvPr>
        </p:nvSpPr>
        <p:spPr>
          <a:xfrm>
            <a:off x="1028700" y="5614881"/>
            <a:ext cx="10134600" cy="422974"/>
          </a:xfrm>
          <a:prstGeom prst="rect">
            <a:avLst/>
          </a:prstGeom>
        </p:spPr>
        <p:txBody>
          <a:bodyPr/>
          <a:lstStyle/>
          <a:p>
            <a:r>
              <a:t>Author and Date</a:t>
            </a:r>
          </a:p>
        </p:txBody>
      </p:sp>
      <p:sp>
        <p:nvSpPr>
          <p:cNvPr id="13" name="Presentation Title"/>
          <p:cNvSpPr txBox="1">
            <a:spLocks noGrp="1"/>
          </p:cNvSpPr>
          <p:nvPr>
            <p:ph type="title" hasCustomPrompt="1"/>
          </p:nvPr>
        </p:nvSpPr>
        <p:spPr>
          <a:prstGeom prst="rect">
            <a:avLst/>
          </a:prstGeom>
        </p:spPr>
        <p:txBody>
          <a:bodyPr/>
          <a:lstStyle/>
          <a:p>
            <a:r>
              <a:t>Presentation 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139654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EEAA1-62B7-B945-864A-114A1406DFA4}"/>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4200C9DB-A787-0D4B-AC2F-FA044619AC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E552822-839E-D846-883D-A5AD0A8629CD}"/>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5" name="Footer Placeholder 4">
            <a:extLst>
              <a:ext uri="{FF2B5EF4-FFF2-40B4-BE49-F238E27FC236}">
                <a16:creationId xmlns:a16="http://schemas.microsoft.com/office/drawing/2014/main" id="{DF2F40F8-7420-B349-8844-0D3DACEFF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2426C-E41A-2C45-A461-00ED4A7856C2}"/>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15847687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93BE1-8257-324F-8370-AB6371376D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9BEFCB-A048-E94F-B166-82E4321B5E3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C62E55-B4D4-B846-AB76-F4C672ABEBD7}"/>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5" name="Footer Placeholder 4">
            <a:extLst>
              <a:ext uri="{FF2B5EF4-FFF2-40B4-BE49-F238E27FC236}">
                <a16:creationId xmlns:a16="http://schemas.microsoft.com/office/drawing/2014/main" id="{CF17C11E-69AA-1F46-AC05-F2E5B9209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07CF2-EFCA-9241-968F-C0A9D7519E9C}"/>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0100253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B9A93-B618-8149-8414-DC0A1B47D86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D3C42AE-5C68-4340-A465-645EABE813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23CBC9-0A62-A54F-A5D1-9CD0CE0DBAB6}"/>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5" name="Footer Placeholder 4">
            <a:extLst>
              <a:ext uri="{FF2B5EF4-FFF2-40B4-BE49-F238E27FC236}">
                <a16:creationId xmlns:a16="http://schemas.microsoft.com/office/drawing/2014/main" id="{18B79F82-071E-8B4C-A159-3F8D35822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54906-4965-D94A-BC6A-020A57340081}"/>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40337251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092AA-6687-A246-B88E-48AF9962CA2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BA956FD-E55F-894B-AA66-8AAD1B6C879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6018D80-7BA7-AE4A-8535-5CB9D0481DC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8A9CC40-DD22-004A-BF7A-F88A2F042611}"/>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6" name="Footer Placeholder 5">
            <a:extLst>
              <a:ext uri="{FF2B5EF4-FFF2-40B4-BE49-F238E27FC236}">
                <a16:creationId xmlns:a16="http://schemas.microsoft.com/office/drawing/2014/main" id="{9843FB78-51BD-1D46-AC3C-8DC42FCC23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246C0-8B8F-4540-8142-034366482D91}"/>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6540710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F9AE9-8978-EF49-ADE2-4BA6960974AE}"/>
              </a:ext>
            </a:extLst>
          </p:cNvPr>
          <p:cNvSpPr>
            <a:spLocks noGrp="1"/>
          </p:cNvSpPr>
          <p:nvPr>
            <p:ph type="title"/>
          </p:nvPr>
        </p:nvSpPr>
        <p:spPr>
          <a:xfrm>
            <a:off x="839788" y="1122218"/>
            <a:ext cx="10515600" cy="568470"/>
          </a:xfrm>
        </p:spPr>
        <p:txBody>
          <a:bodyPr/>
          <a:lstStyle>
            <a:lvl1pPr algn="ctr">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347D65F-FF06-D94D-A2E2-E85C1604F5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DF9AD82-2266-444B-AB5F-BD588E67AB7D}"/>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CB1509A3-6578-4242-A939-D34A57CCA2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4EB6891-C87D-1549-B2BC-E48931FCA29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4B5CF0B-6ECE-9545-8FD9-06784F0FD6E4}"/>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8" name="Footer Placeholder 7">
            <a:extLst>
              <a:ext uri="{FF2B5EF4-FFF2-40B4-BE49-F238E27FC236}">
                <a16:creationId xmlns:a16="http://schemas.microsoft.com/office/drawing/2014/main" id="{565DC89C-404C-2D4D-99CB-F3E57C644A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39FCFE-C52A-174C-842D-923880B24AD9}"/>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1724146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748B-DE89-DB4D-9617-85EF513BA926}"/>
              </a:ext>
            </a:extLst>
          </p:cNvPr>
          <p:cNvSpPr>
            <a:spLocks noGrp="1"/>
          </p:cNvSpPr>
          <p:nvPr>
            <p:ph type="title"/>
          </p:nvPr>
        </p:nvSpPr>
        <p:spPr>
          <a:xfrm>
            <a:off x="838200" y="1122218"/>
            <a:ext cx="10515600" cy="568470"/>
          </a:xfrm>
        </p:spPr>
        <p:txBody>
          <a:bodyPr/>
          <a:lstStyle>
            <a:lvl1pPr algn="ctr">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0126D57B-F259-D949-B760-CE959876755F}"/>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4" name="Footer Placeholder 3">
            <a:extLst>
              <a:ext uri="{FF2B5EF4-FFF2-40B4-BE49-F238E27FC236}">
                <a16:creationId xmlns:a16="http://schemas.microsoft.com/office/drawing/2014/main" id="{B0F6660C-E276-1045-A933-AEBF62D22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2D6705-C357-2D45-9C9E-6F7D15018871}"/>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388154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630736-FB4F-8F42-B574-65F75338DCDE}"/>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3" name="Footer Placeholder 2">
            <a:extLst>
              <a:ext uri="{FF2B5EF4-FFF2-40B4-BE49-F238E27FC236}">
                <a16:creationId xmlns:a16="http://schemas.microsoft.com/office/drawing/2014/main" id="{019BD851-3CAE-9B4B-A290-025124F7DB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2FEB0A-A69B-654F-8EE8-2B8E05DFE6DF}"/>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961929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CF5AC3-AB98-EC45-9D62-B8AB1DEA7EA5}"/>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3" name="Footer Placeholder 2">
            <a:extLst>
              <a:ext uri="{FF2B5EF4-FFF2-40B4-BE49-F238E27FC236}">
                <a16:creationId xmlns:a16="http://schemas.microsoft.com/office/drawing/2014/main" id="{6F406F73-A0DA-584A-9E3B-049FB97F11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B50E5F-341F-AC42-B36D-571B39827506}"/>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9257630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5F691-E7DF-EF40-BBD6-A957E30B9656}"/>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2E42DD8-95CA-874B-8273-1BDB875AC5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C0E46D24-3F27-084C-B799-EB26D812D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AB825D-8391-1242-B89C-526E0452E168}"/>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6" name="Footer Placeholder 5">
            <a:extLst>
              <a:ext uri="{FF2B5EF4-FFF2-40B4-BE49-F238E27FC236}">
                <a16:creationId xmlns:a16="http://schemas.microsoft.com/office/drawing/2014/main" id="{3F476817-0140-374F-96F4-3E94BAF00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7BB066-912B-E64A-8D89-C76A36407A6F}"/>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0822799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604BB-165D-CF4D-BB30-A5629130EDF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24C3516-5EC2-9A4C-A4CE-B7955A2433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3FF009-7432-7D46-9580-7E11C34C0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D206E3-4549-DE42-BE7D-021DDE87C2E2}"/>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6" name="Footer Placeholder 5">
            <a:extLst>
              <a:ext uri="{FF2B5EF4-FFF2-40B4-BE49-F238E27FC236}">
                <a16:creationId xmlns:a16="http://schemas.microsoft.com/office/drawing/2014/main" id="{EABF40F0-076E-6542-A353-318E1D645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7A6E85-44FB-0248-B81B-ACEC2E612DB3}"/>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1969577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3A759-2261-1948-AF3E-307B8F4723A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EF11AEB-2D2A-F643-8371-1C4FEEA9264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7CB819-B64C-5344-95AD-5D78F0D75AB8}"/>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5" name="Footer Placeholder 4">
            <a:extLst>
              <a:ext uri="{FF2B5EF4-FFF2-40B4-BE49-F238E27FC236}">
                <a16:creationId xmlns:a16="http://schemas.microsoft.com/office/drawing/2014/main" id="{7E9B29AE-FB80-734D-9CD0-049688BA8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10E9D-D9FB-A14E-92DB-7EDA9BC8089E}"/>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695827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BACE92-ECFB-4643-8647-7E9C036C8E0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0D19FD7-F420-E747-A816-175ADE3D997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92ACD7-7E38-8045-9B57-E98044904934}"/>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5" name="Footer Placeholder 4">
            <a:extLst>
              <a:ext uri="{FF2B5EF4-FFF2-40B4-BE49-F238E27FC236}">
                <a16:creationId xmlns:a16="http://schemas.microsoft.com/office/drawing/2014/main" id="{454C21C3-8013-6847-B10D-B87004E5E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BBF22-778E-DC41-ABCB-EEE91E3EB493}"/>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12413697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EEAA1-62B7-B945-864A-114A1406DFA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200C9DB-A787-0D4B-AC2F-FA044619AC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E552822-839E-D846-883D-A5AD0A8629CD}"/>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5" name="Footer Placeholder 4">
            <a:extLst>
              <a:ext uri="{FF2B5EF4-FFF2-40B4-BE49-F238E27FC236}">
                <a16:creationId xmlns:a16="http://schemas.microsoft.com/office/drawing/2014/main" id="{DF2F40F8-7420-B349-8844-0D3DACEFF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2426C-E41A-2C45-A461-00ED4A7856C2}"/>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3748183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93BE1-8257-324F-8370-AB6371376D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9BEFCB-A048-E94F-B166-82E4321B5E3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C62E55-B4D4-B846-AB76-F4C672ABEBD7}"/>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5" name="Footer Placeholder 4">
            <a:extLst>
              <a:ext uri="{FF2B5EF4-FFF2-40B4-BE49-F238E27FC236}">
                <a16:creationId xmlns:a16="http://schemas.microsoft.com/office/drawing/2014/main" id="{CF17C11E-69AA-1F46-AC05-F2E5B9209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07CF2-EFCA-9241-968F-C0A9D7519E9C}"/>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14596738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B9A93-B618-8149-8414-DC0A1B47D86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D3C42AE-5C68-4340-A465-645EABE813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23CBC9-0A62-A54F-A5D1-9CD0CE0DBAB6}"/>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5" name="Footer Placeholder 4">
            <a:extLst>
              <a:ext uri="{FF2B5EF4-FFF2-40B4-BE49-F238E27FC236}">
                <a16:creationId xmlns:a16="http://schemas.microsoft.com/office/drawing/2014/main" id="{18B79F82-071E-8B4C-A159-3F8D35822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54906-4965-D94A-BC6A-020A57340081}"/>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0966518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092AA-6687-A246-B88E-48AF9962CA2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BA956FD-E55F-894B-AA66-8AAD1B6C879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6018D80-7BA7-AE4A-8535-5CB9D0481DC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8A9CC40-DD22-004A-BF7A-F88A2F042611}"/>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6" name="Footer Placeholder 5">
            <a:extLst>
              <a:ext uri="{FF2B5EF4-FFF2-40B4-BE49-F238E27FC236}">
                <a16:creationId xmlns:a16="http://schemas.microsoft.com/office/drawing/2014/main" id="{9843FB78-51BD-1D46-AC3C-8DC42FCC23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246C0-8B8F-4540-8142-034366482D91}"/>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5244552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F9AE9-8978-EF49-ADE2-4BA6960974A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347D65F-FF06-D94D-A2E2-E85C1604F5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DF9AD82-2266-444B-AB5F-BD588E67AB7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B1509A3-6578-4242-A939-D34A57CCA2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4EB6891-C87D-1549-B2BC-E48931FCA29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4B5CF0B-6ECE-9545-8FD9-06784F0FD6E4}"/>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8" name="Footer Placeholder 7">
            <a:extLst>
              <a:ext uri="{FF2B5EF4-FFF2-40B4-BE49-F238E27FC236}">
                <a16:creationId xmlns:a16="http://schemas.microsoft.com/office/drawing/2014/main" id="{565DC89C-404C-2D4D-99CB-F3E57C644A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39FCFE-C52A-174C-842D-923880B24AD9}"/>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4982520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748B-DE89-DB4D-9617-85EF513BA92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126D57B-F259-D949-B760-CE959876755F}"/>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4" name="Footer Placeholder 3">
            <a:extLst>
              <a:ext uri="{FF2B5EF4-FFF2-40B4-BE49-F238E27FC236}">
                <a16:creationId xmlns:a16="http://schemas.microsoft.com/office/drawing/2014/main" id="{B0F6660C-E276-1045-A933-AEBF62D22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2D6705-C357-2D45-9C9E-6F7D15018871}"/>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371052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4F685-7960-034C-B777-DC06E30EF513}"/>
              </a:ext>
            </a:extLst>
          </p:cNvPr>
          <p:cNvSpPr>
            <a:spLocks noGrp="1"/>
          </p:cNvSpPr>
          <p:nvPr>
            <p:ph type="title"/>
          </p:nvPr>
        </p:nvSpPr>
        <p:spPr>
          <a:xfrm>
            <a:off x="839788" y="756458"/>
            <a:ext cx="3932237" cy="1300942"/>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D6A1193-4057-304C-AE90-15360909B9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309344F-545B-5640-86D8-E532DBE73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7FF733-BA5E-1F42-BECA-4DC8A35D1948}"/>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6" name="Footer Placeholder 5">
            <a:extLst>
              <a:ext uri="{FF2B5EF4-FFF2-40B4-BE49-F238E27FC236}">
                <a16:creationId xmlns:a16="http://schemas.microsoft.com/office/drawing/2014/main" id="{CDE87BD6-E383-FA46-8F2C-B762D8EF49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36985-C8EB-504D-80BD-7A17F74B0C0B}"/>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24159025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630736-FB4F-8F42-B574-65F75338DCDE}"/>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3" name="Footer Placeholder 2">
            <a:extLst>
              <a:ext uri="{FF2B5EF4-FFF2-40B4-BE49-F238E27FC236}">
                <a16:creationId xmlns:a16="http://schemas.microsoft.com/office/drawing/2014/main" id="{019BD851-3CAE-9B4B-A290-025124F7DB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2FEB0A-A69B-654F-8EE8-2B8E05DFE6DF}"/>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31196038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5F691-E7DF-EF40-BBD6-A957E30B9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2E42DD8-95CA-874B-8273-1BDB875AC5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0E46D24-3F27-084C-B799-EB26D812D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AB825D-8391-1242-B89C-526E0452E168}"/>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6" name="Footer Placeholder 5">
            <a:extLst>
              <a:ext uri="{FF2B5EF4-FFF2-40B4-BE49-F238E27FC236}">
                <a16:creationId xmlns:a16="http://schemas.microsoft.com/office/drawing/2014/main" id="{3F476817-0140-374F-96F4-3E94BAF00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7BB066-912B-E64A-8D89-C76A36407A6F}"/>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41842949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604BB-165D-CF4D-BB30-A5629130EDF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24C3516-5EC2-9A4C-A4CE-B7955A2433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3FF009-7432-7D46-9580-7E11C34C0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D206E3-4549-DE42-BE7D-021DDE87C2E2}"/>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6" name="Footer Placeholder 5">
            <a:extLst>
              <a:ext uri="{FF2B5EF4-FFF2-40B4-BE49-F238E27FC236}">
                <a16:creationId xmlns:a16="http://schemas.microsoft.com/office/drawing/2014/main" id="{EABF40F0-076E-6542-A353-318E1D645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7A6E85-44FB-0248-B81B-ACEC2E612DB3}"/>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6414314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3A759-2261-1948-AF3E-307B8F4723A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EF11AEB-2D2A-F643-8371-1C4FEEA9264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7CB819-B64C-5344-95AD-5D78F0D75AB8}"/>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5" name="Footer Placeholder 4">
            <a:extLst>
              <a:ext uri="{FF2B5EF4-FFF2-40B4-BE49-F238E27FC236}">
                <a16:creationId xmlns:a16="http://schemas.microsoft.com/office/drawing/2014/main" id="{7E9B29AE-FB80-734D-9CD0-049688BA8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10E9D-D9FB-A14E-92DB-7EDA9BC8089E}"/>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5314965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BACE92-ECFB-4643-8647-7E9C036C8E0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0D19FD7-F420-E747-A816-175ADE3D997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92ACD7-7E38-8045-9B57-E98044904934}"/>
              </a:ext>
            </a:extLst>
          </p:cNvPr>
          <p:cNvSpPr>
            <a:spLocks noGrp="1"/>
          </p:cNvSpPr>
          <p:nvPr>
            <p:ph type="dt" sz="half" idx="10"/>
          </p:nvPr>
        </p:nvSpPr>
        <p:spPr/>
        <p:txBody>
          <a:bodyPr/>
          <a:lstStyle/>
          <a:p>
            <a:fld id="{CA7FD55C-2C06-FE4C-94D0-F616BA500B86}" type="datetimeFigureOut">
              <a:rPr lang="en-US" smtClean="0"/>
              <a:t>4/12/2022</a:t>
            </a:fld>
            <a:endParaRPr lang="en-US"/>
          </a:p>
        </p:txBody>
      </p:sp>
      <p:sp>
        <p:nvSpPr>
          <p:cNvPr id="5" name="Footer Placeholder 4">
            <a:extLst>
              <a:ext uri="{FF2B5EF4-FFF2-40B4-BE49-F238E27FC236}">
                <a16:creationId xmlns:a16="http://schemas.microsoft.com/office/drawing/2014/main" id="{454C21C3-8013-6847-B10D-B87004E5E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BBF22-778E-DC41-ABCB-EEE91E3EB493}"/>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8614441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Context and objectives NEW">
    <p:spTree>
      <p:nvGrpSpPr>
        <p:cNvPr id="1" name=""/>
        <p:cNvGrpSpPr/>
        <p:nvPr/>
      </p:nvGrpSpPr>
      <p:grpSpPr>
        <a:xfrm>
          <a:off x="0" y="0"/>
          <a:ext cx="0" cy="0"/>
          <a:chOff x="0" y="0"/>
          <a:chExt cx="0" cy="0"/>
        </a:xfrm>
      </p:grpSpPr>
      <p:sp>
        <p:nvSpPr>
          <p:cNvPr id="6" name="Line 2"/>
          <p:cNvSpPr>
            <a:spLocks noChangeShapeType="1"/>
          </p:cNvSpPr>
          <p:nvPr userDrawn="1"/>
        </p:nvSpPr>
        <p:spPr bwMode="auto">
          <a:xfrm>
            <a:off x="11601451" y="6469063"/>
            <a:ext cx="0" cy="290512"/>
          </a:xfrm>
          <a:prstGeom prst="line">
            <a:avLst/>
          </a:prstGeom>
          <a:noFill/>
          <a:ln w="3175">
            <a:solidFill>
              <a:srgbClr val="595959"/>
            </a:solidFill>
            <a:round/>
            <a:headEnd/>
            <a:tailEnd/>
          </a:ln>
          <a:effectLst>
            <a:outerShdw dist="19999" dir="5400000" algn="ctr" rotWithShape="0">
              <a:schemeClr val="bg2">
                <a:alpha val="37999"/>
              </a:schemeClr>
            </a:outerShdw>
          </a:effectLst>
          <a:extLst>
            <a:ext uri="{909E8E84-426E-40DD-AFC4-6F175D3DCCD1}">
              <a14:hiddenFill xmlns:a14="http://schemas.microsoft.com/office/drawing/2010/main">
                <a:noFill/>
              </a14:hiddenFill>
            </a:ext>
          </a:extLst>
        </p:spPr>
        <p:txBody>
          <a:bodyPr lIns="0" tIns="0" rIns="0" bIns="0"/>
          <a:lstStyle/>
          <a:p>
            <a:endParaRPr lang="en-US" sz="1800"/>
          </a:p>
        </p:txBody>
      </p:sp>
      <p:sp>
        <p:nvSpPr>
          <p:cNvPr id="8" name="Date Placeholder 2"/>
          <p:cNvSpPr>
            <a:spLocks noGrp="1"/>
          </p:cNvSpPr>
          <p:nvPr>
            <p:ph type="dt" sz="half" idx="10"/>
          </p:nvPr>
        </p:nvSpPr>
        <p:spPr>
          <a:xfrm>
            <a:off x="592667" y="6421439"/>
            <a:ext cx="2844800" cy="365125"/>
          </a:xfrm>
          <a:prstGeom prst="rect">
            <a:avLst/>
          </a:prstGeom>
        </p:spPr>
        <p:txBody>
          <a:bodyPr lIns="0" tIns="0" rIns="0" bIns="0"/>
          <a:lstStyle>
            <a:lvl1pPr eaLnBrk="1" hangingPunct="1">
              <a:defRPr sz="700">
                <a:solidFill>
                  <a:schemeClr val="accent6"/>
                </a:solidFill>
                <a:latin typeface="Arial"/>
                <a:ea typeface="ヒラギノ角ゴ Pro W3" charset="0"/>
                <a:cs typeface="Arial"/>
              </a:defRPr>
            </a:lvl1pPr>
          </a:lstStyle>
          <a:p>
            <a:pPr>
              <a:defRPr/>
            </a:pPr>
            <a:fld id="{FDC5BB5A-3A01-6643-83AA-0975B81B05ED}" type="datetime5">
              <a:rPr lang="en-GB"/>
              <a:pPr>
                <a:defRPr/>
              </a:pPr>
              <a:t>12-Apr-22</a:t>
            </a:fld>
            <a:endParaRPr lang="en-GB"/>
          </a:p>
        </p:txBody>
      </p:sp>
      <p:sp>
        <p:nvSpPr>
          <p:cNvPr id="9" name="Slide Number Placeholder 4"/>
          <p:cNvSpPr>
            <a:spLocks noGrp="1"/>
          </p:cNvSpPr>
          <p:nvPr>
            <p:ph type="sldNum" sz="quarter" idx="11"/>
          </p:nvPr>
        </p:nvSpPr>
        <p:spPr>
          <a:xfrm>
            <a:off x="11178118" y="6421439"/>
            <a:ext cx="728133" cy="365125"/>
          </a:xfrm>
        </p:spPr>
        <p:txBody>
          <a:bodyPr/>
          <a:lstStyle>
            <a:lvl1pPr>
              <a:defRPr sz="700">
                <a:solidFill>
                  <a:schemeClr val="accent6"/>
                </a:solidFill>
                <a:latin typeface="Arial"/>
                <a:cs typeface="Arial"/>
              </a:defRPr>
            </a:lvl1pPr>
          </a:lstStyle>
          <a:p>
            <a:pPr>
              <a:defRPr/>
            </a:pPr>
            <a:fld id="{BCE0FACC-ECF1-EB45-9F71-8C89133A3518}" type="slidenum">
              <a:rPr lang="en-GB"/>
              <a:pPr>
                <a:defRPr/>
              </a:pPr>
              <a:t>‹#›</a:t>
            </a:fld>
            <a:endParaRPr lang="en-GB"/>
          </a:p>
        </p:txBody>
      </p:sp>
    </p:spTree>
    <p:extLst>
      <p:ext uri="{BB962C8B-B14F-4D97-AF65-F5344CB8AC3E}">
        <p14:creationId xmlns:p14="http://schemas.microsoft.com/office/powerpoint/2010/main" val="2294782517"/>
      </p:ext>
    </p:extLst>
  </p:cSld>
  <p:clrMapOvr>
    <a:masterClrMapping/>
  </p:clrMapOvr>
  <p:transition>
    <p:fade/>
  </p:transition>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A08B0-3F86-114C-ADCF-55AE4BF9C84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53CD8C5-38B7-3A4C-89C1-1901382681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1D9729-A324-5D45-96F3-C5E4B02A30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5538162-77D9-0648-A6E7-D7F4FE322DFE}"/>
              </a:ext>
            </a:extLst>
          </p:cNvPr>
          <p:cNvSpPr>
            <a:spLocks noGrp="1"/>
          </p:cNvSpPr>
          <p:nvPr>
            <p:ph type="dt" sz="half" idx="10"/>
          </p:nvPr>
        </p:nvSpPr>
        <p:spPr/>
        <p:txBody>
          <a:bodyPr/>
          <a:lstStyle/>
          <a:p>
            <a:fld id="{829138EC-2F3A-D54F-BABD-FB1EAE610D4F}" type="datetimeFigureOut">
              <a:rPr lang="en-US" smtClean="0"/>
              <a:t>4/12/2022</a:t>
            </a:fld>
            <a:endParaRPr lang="en-US"/>
          </a:p>
        </p:txBody>
      </p:sp>
      <p:sp>
        <p:nvSpPr>
          <p:cNvPr id="6" name="Footer Placeholder 5">
            <a:extLst>
              <a:ext uri="{FF2B5EF4-FFF2-40B4-BE49-F238E27FC236}">
                <a16:creationId xmlns:a16="http://schemas.microsoft.com/office/drawing/2014/main" id="{F3A148E4-3F97-0145-AEF4-0DEEFF5AA1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973CB-90DF-7648-8FD3-12BF45735FB4}"/>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2625650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5.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6.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B9EC07-F4C5-8D45-BEA3-BA15A4B6FFAF}"/>
              </a:ext>
            </a:extLst>
          </p:cNvPr>
          <p:cNvSpPr>
            <a:spLocks noGrp="1"/>
          </p:cNvSpPr>
          <p:nvPr>
            <p:ph type="title"/>
          </p:nvPr>
        </p:nvSpPr>
        <p:spPr>
          <a:xfrm>
            <a:off x="838200" y="1113905"/>
            <a:ext cx="10515600" cy="57678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243E682-E5F5-F447-A8F1-0104CD25EE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73B300-9321-694A-B539-F917922A23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60AC6EB3-0836-F948-A410-0F4CEE8615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75BE16-F385-A542-B1EB-DE1A027599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38F36-040E-C940-8323-EE35381B40BE}" type="slidenum">
              <a:rPr lang="en-US" smtClean="0"/>
              <a:t>‹#›</a:t>
            </a:fld>
            <a:endParaRPr lang="en-US"/>
          </a:p>
        </p:txBody>
      </p:sp>
    </p:spTree>
    <p:extLst>
      <p:ext uri="{BB962C8B-B14F-4D97-AF65-F5344CB8AC3E}">
        <p14:creationId xmlns:p14="http://schemas.microsoft.com/office/powerpoint/2010/main" val="3455443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87" r:id="rId12"/>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B9EC07-F4C5-8D45-BEA3-BA15A4B6FF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243E682-E5F5-F447-A8F1-0104CD25EE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73B300-9321-694A-B539-F917922A23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60AC6EB3-0836-F948-A410-0F4CEE8615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75BE16-F385-A542-B1EB-DE1A027599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38F36-040E-C940-8323-EE35381B40BE}" type="slidenum">
              <a:rPr lang="en-US" smtClean="0"/>
              <a:t>‹#›</a:t>
            </a:fld>
            <a:endParaRPr lang="en-US"/>
          </a:p>
        </p:txBody>
      </p:sp>
    </p:spTree>
    <p:extLst>
      <p:ext uri="{BB962C8B-B14F-4D97-AF65-F5344CB8AC3E}">
        <p14:creationId xmlns:p14="http://schemas.microsoft.com/office/powerpoint/2010/main" val="27031822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B9EC07-F4C5-8D45-BEA3-BA15A4B6FF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243E682-E5F5-F447-A8F1-0104CD25EE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73B300-9321-694A-B539-F917922A23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838E2F-F61F-46D3-85E6-BE3FF634DA15}" type="datetime1">
              <a:rPr lang="en-US" smtClean="0"/>
              <a:t>4/12/2022</a:t>
            </a:fld>
            <a:endParaRPr lang="en-US"/>
          </a:p>
        </p:txBody>
      </p:sp>
      <p:sp>
        <p:nvSpPr>
          <p:cNvPr id="5" name="Footer Placeholder 4">
            <a:extLst>
              <a:ext uri="{FF2B5EF4-FFF2-40B4-BE49-F238E27FC236}">
                <a16:creationId xmlns:a16="http://schemas.microsoft.com/office/drawing/2014/main" id="{60AC6EB3-0836-F948-A410-0F4CEE8615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75BE16-F385-A542-B1EB-DE1A027599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38F36-040E-C940-8323-EE35381B40BE}" type="slidenum">
              <a:rPr lang="en-US" smtClean="0"/>
              <a:t>‹#›</a:t>
            </a:fld>
            <a:endParaRPr lang="en-US"/>
          </a:p>
        </p:txBody>
      </p:sp>
    </p:spTree>
    <p:extLst>
      <p:ext uri="{BB962C8B-B14F-4D97-AF65-F5344CB8AC3E}">
        <p14:creationId xmlns:p14="http://schemas.microsoft.com/office/powerpoint/2010/main" val="20987373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B9EC07-F4C5-8D45-BEA3-BA15A4B6FFAF}"/>
              </a:ext>
            </a:extLst>
          </p:cNvPr>
          <p:cNvSpPr>
            <a:spLocks noGrp="1"/>
          </p:cNvSpPr>
          <p:nvPr>
            <p:ph type="title"/>
          </p:nvPr>
        </p:nvSpPr>
        <p:spPr>
          <a:xfrm>
            <a:off x="838200" y="1113905"/>
            <a:ext cx="10515600" cy="57678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243E682-E5F5-F447-A8F1-0104CD25EE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73B300-9321-694A-B539-F917922A23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9138EC-2F3A-D54F-BABD-FB1EAE610D4F}" type="datetimeFigureOut">
              <a:rPr lang="en-US" smtClean="0"/>
              <a:t>4/12/2022</a:t>
            </a:fld>
            <a:endParaRPr lang="en-US"/>
          </a:p>
        </p:txBody>
      </p:sp>
      <p:sp>
        <p:nvSpPr>
          <p:cNvPr id="5" name="Footer Placeholder 4">
            <a:extLst>
              <a:ext uri="{FF2B5EF4-FFF2-40B4-BE49-F238E27FC236}">
                <a16:creationId xmlns:a16="http://schemas.microsoft.com/office/drawing/2014/main" id="{60AC6EB3-0836-F948-A410-0F4CEE8615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75BE16-F385-A542-B1EB-DE1A027599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38F36-040E-C940-8323-EE35381B40BE}" type="slidenum">
              <a:rPr lang="en-US" smtClean="0"/>
              <a:t>‹#›</a:t>
            </a:fld>
            <a:endParaRPr lang="en-US"/>
          </a:p>
        </p:txBody>
      </p:sp>
    </p:spTree>
    <p:extLst>
      <p:ext uri="{BB962C8B-B14F-4D97-AF65-F5344CB8AC3E}">
        <p14:creationId xmlns:p14="http://schemas.microsoft.com/office/powerpoint/2010/main" val="34208100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73" r:id="rId12"/>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6F7F2"/>
        </a:solidFill>
        <a:effectLst/>
      </p:bgPr>
    </p:bg>
    <p:spTree>
      <p:nvGrpSpPr>
        <p:cNvPr id="1" name=""/>
        <p:cNvGrpSpPr/>
        <p:nvPr/>
      </p:nvGrpSpPr>
      <p:grpSpPr>
        <a:xfrm>
          <a:off x="0" y="0"/>
          <a:ext cx="0" cy="0"/>
          <a:chOff x="0" y="0"/>
          <a:chExt cx="0" cy="0"/>
        </a:xfrm>
      </p:grpSpPr>
      <p:sp>
        <p:nvSpPr>
          <p:cNvPr id="2" name="Rectangle"/>
          <p:cNvSpPr/>
          <p:nvPr/>
        </p:nvSpPr>
        <p:spPr>
          <a:xfrm>
            <a:off x="501279" y="533400"/>
            <a:ext cx="11189443" cy="5791200"/>
          </a:xfrm>
          <a:prstGeom prst="rect">
            <a:avLst/>
          </a:prstGeom>
          <a:solidFill>
            <a:srgbClr val="D3B9BD"/>
          </a:solidFill>
          <a:ln w="12700">
            <a:miter lim="400000"/>
          </a:ln>
        </p:spPr>
        <p:txBody>
          <a:bodyPr lIns="0" tIns="0" rIns="0" bIns="0" anchor="ctr"/>
          <a:lstStyle/>
          <a:p>
            <a:pPr defTabSz="207716">
              <a:lnSpc>
                <a:spcPct val="120000"/>
              </a:lnSpc>
              <a:spcBef>
                <a:spcPts val="0"/>
              </a:spcBef>
              <a:defRPr sz="3000" spc="-59">
                <a:solidFill>
                  <a:srgbClr val="FFFFFF"/>
                </a:solidFill>
                <a:latin typeface="Canela Deck Bold"/>
                <a:ea typeface="Canela Deck Bold"/>
                <a:cs typeface="Canela Deck Bold"/>
                <a:sym typeface="Canela Deck Bold"/>
              </a:defRPr>
            </a:pPr>
            <a:endParaRPr sz="1500"/>
          </a:p>
        </p:txBody>
      </p:sp>
      <p:sp>
        <p:nvSpPr>
          <p:cNvPr id="3" name="Presentation Title"/>
          <p:cNvSpPr txBox="1">
            <a:spLocks noGrp="1"/>
          </p:cNvSpPr>
          <p:nvPr>
            <p:ph type="title" hasCustomPrompt="1"/>
          </p:nvPr>
        </p:nvSpPr>
        <p:spPr>
          <a:xfrm>
            <a:off x="1028700" y="1432939"/>
            <a:ext cx="10134600" cy="2679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Presentation Title</a:t>
            </a:r>
          </a:p>
        </p:txBody>
      </p:sp>
      <p:sp>
        <p:nvSpPr>
          <p:cNvPr id="4" name="Body Level One…"/>
          <p:cNvSpPr txBox="1">
            <a:spLocks noGrp="1"/>
          </p:cNvSpPr>
          <p:nvPr>
            <p:ph type="body" idx="1" hasCustomPrompt="1"/>
          </p:nvPr>
        </p:nvSpPr>
        <p:spPr>
          <a:xfrm>
            <a:off x="1028700" y="3907488"/>
            <a:ext cx="10134600" cy="744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Slide Subtitle</a:t>
            </a:r>
          </a:p>
          <a:p>
            <a:pPr lvl="1"/>
            <a:endParaRPr/>
          </a:p>
          <a:p>
            <a:pPr lvl="2"/>
            <a:endParaRPr/>
          </a:p>
          <a:p>
            <a:pPr lvl="3"/>
            <a:endParaRPr/>
          </a:p>
          <a:p>
            <a:pPr lvl="4"/>
            <a:endParaRPr/>
          </a:p>
        </p:txBody>
      </p:sp>
      <p:sp>
        <p:nvSpPr>
          <p:cNvPr id="5" name="Slide Number"/>
          <p:cNvSpPr txBox="1">
            <a:spLocks noGrp="1"/>
          </p:cNvSpPr>
          <p:nvPr>
            <p:ph type="sldNum" sz="quarter" idx="2"/>
          </p:nvPr>
        </p:nvSpPr>
        <p:spPr>
          <a:xfrm>
            <a:off x="6019114" y="6511647"/>
            <a:ext cx="258084" cy="225703"/>
          </a:xfrm>
          <a:prstGeom prst="rect">
            <a:avLst/>
          </a:prstGeom>
          <a:ln w="12700">
            <a:miter lim="400000"/>
          </a:ln>
        </p:spPr>
        <p:txBody>
          <a:bodyPr wrap="none" lIns="50800" tIns="50800" rIns="50800" bIns="50800" anchor="b">
            <a:spAutoFit/>
          </a:bodyPr>
          <a:lstStyle>
            <a:lvl1pPr defTabSz="412750">
              <a:lnSpc>
                <a:spcPct val="100000"/>
              </a:lnSpc>
              <a:spcBef>
                <a:spcPts val="0"/>
              </a:spcBef>
              <a:defRPr sz="800">
                <a:solidFill>
                  <a:srgbClr val="5E5E5E"/>
                </a:solidFill>
                <a:latin typeface="Proxima Nova"/>
                <a:ea typeface="Proxima Nova"/>
                <a:cs typeface="Proxima Nova"/>
                <a:sym typeface="Proxima Nova"/>
              </a:defRPr>
            </a:lvl1pPr>
          </a:lstStyle>
          <a:p>
            <a:fld id="{86CB4B4D-7CA3-9044-876B-883B54F8677D}" type="slidenum">
              <a:t>‹#›</a:t>
            </a:fld>
            <a:endParaRPr/>
          </a:p>
        </p:txBody>
      </p:sp>
    </p:spTree>
    <p:extLst>
      <p:ext uri="{BB962C8B-B14F-4D97-AF65-F5344CB8AC3E}">
        <p14:creationId xmlns:p14="http://schemas.microsoft.com/office/powerpoint/2010/main" val="627946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Lst>
  <p:transition spd="med"/>
  <p:txStyles>
    <p:titleStyle>
      <a:lvl1pPr marL="0" marR="0" indent="0" algn="ctr" defTabSz="412750" rtl="0" latinLnBrk="0">
        <a:lnSpc>
          <a:spcPct val="80000"/>
        </a:lnSpc>
        <a:spcBef>
          <a:spcPts val="0"/>
        </a:spcBef>
        <a:spcAft>
          <a:spcPts val="0"/>
        </a:spcAft>
        <a:buClrTx/>
        <a:buSzTx/>
        <a:buFontTx/>
        <a:buNone/>
        <a:tabLst/>
        <a:defRPr sz="7250" b="0" i="0" u="none" strike="noStrike" cap="none" spc="0" baseline="0">
          <a:solidFill>
            <a:srgbClr val="000000"/>
          </a:solidFill>
          <a:uFillTx/>
          <a:latin typeface="+mn-lt"/>
          <a:ea typeface="+mn-ea"/>
          <a:cs typeface="+mn-cs"/>
          <a:sym typeface="Canela Bold"/>
        </a:defRPr>
      </a:lvl1pPr>
      <a:lvl2pPr marL="0" marR="0" indent="228600" algn="ctr" defTabSz="412750" rtl="0" latinLnBrk="0">
        <a:lnSpc>
          <a:spcPct val="80000"/>
        </a:lnSpc>
        <a:spcBef>
          <a:spcPts val="0"/>
        </a:spcBef>
        <a:spcAft>
          <a:spcPts val="0"/>
        </a:spcAft>
        <a:buClrTx/>
        <a:buSzTx/>
        <a:buFontTx/>
        <a:buNone/>
        <a:tabLst/>
        <a:defRPr sz="7250" b="0" i="0" u="none" strike="noStrike" cap="none" spc="0" baseline="0">
          <a:solidFill>
            <a:srgbClr val="000000"/>
          </a:solidFill>
          <a:uFillTx/>
          <a:latin typeface="+mn-lt"/>
          <a:ea typeface="+mn-ea"/>
          <a:cs typeface="+mn-cs"/>
          <a:sym typeface="Canela Bold"/>
        </a:defRPr>
      </a:lvl2pPr>
      <a:lvl3pPr marL="0" marR="0" indent="457200" algn="ctr" defTabSz="412750" rtl="0" latinLnBrk="0">
        <a:lnSpc>
          <a:spcPct val="80000"/>
        </a:lnSpc>
        <a:spcBef>
          <a:spcPts val="0"/>
        </a:spcBef>
        <a:spcAft>
          <a:spcPts val="0"/>
        </a:spcAft>
        <a:buClrTx/>
        <a:buSzTx/>
        <a:buFontTx/>
        <a:buNone/>
        <a:tabLst/>
        <a:defRPr sz="7250" b="0" i="0" u="none" strike="noStrike" cap="none" spc="0" baseline="0">
          <a:solidFill>
            <a:srgbClr val="000000"/>
          </a:solidFill>
          <a:uFillTx/>
          <a:latin typeface="+mn-lt"/>
          <a:ea typeface="+mn-ea"/>
          <a:cs typeface="+mn-cs"/>
          <a:sym typeface="Canela Bold"/>
        </a:defRPr>
      </a:lvl3pPr>
      <a:lvl4pPr marL="0" marR="0" indent="685800" algn="ctr" defTabSz="412750" rtl="0" latinLnBrk="0">
        <a:lnSpc>
          <a:spcPct val="80000"/>
        </a:lnSpc>
        <a:spcBef>
          <a:spcPts val="0"/>
        </a:spcBef>
        <a:spcAft>
          <a:spcPts val="0"/>
        </a:spcAft>
        <a:buClrTx/>
        <a:buSzTx/>
        <a:buFontTx/>
        <a:buNone/>
        <a:tabLst/>
        <a:defRPr sz="7250" b="0" i="0" u="none" strike="noStrike" cap="none" spc="0" baseline="0">
          <a:solidFill>
            <a:srgbClr val="000000"/>
          </a:solidFill>
          <a:uFillTx/>
          <a:latin typeface="+mn-lt"/>
          <a:ea typeface="+mn-ea"/>
          <a:cs typeface="+mn-cs"/>
          <a:sym typeface="Canela Bold"/>
        </a:defRPr>
      </a:lvl4pPr>
      <a:lvl5pPr marL="0" marR="0" indent="914400" algn="ctr" defTabSz="412750" rtl="0" latinLnBrk="0">
        <a:lnSpc>
          <a:spcPct val="80000"/>
        </a:lnSpc>
        <a:spcBef>
          <a:spcPts val="0"/>
        </a:spcBef>
        <a:spcAft>
          <a:spcPts val="0"/>
        </a:spcAft>
        <a:buClrTx/>
        <a:buSzTx/>
        <a:buFontTx/>
        <a:buNone/>
        <a:tabLst/>
        <a:defRPr sz="7250" b="0" i="0" u="none" strike="noStrike" cap="none" spc="0" baseline="0">
          <a:solidFill>
            <a:srgbClr val="000000"/>
          </a:solidFill>
          <a:uFillTx/>
          <a:latin typeface="+mn-lt"/>
          <a:ea typeface="+mn-ea"/>
          <a:cs typeface="+mn-cs"/>
          <a:sym typeface="Canela Bold"/>
        </a:defRPr>
      </a:lvl5pPr>
      <a:lvl6pPr marL="0" marR="0" indent="1143000" algn="ctr" defTabSz="412750" rtl="0" latinLnBrk="0">
        <a:lnSpc>
          <a:spcPct val="80000"/>
        </a:lnSpc>
        <a:spcBef>
          <a:spcPts val="0"/>
        </a:spcBef>
        <a:spcAft>
          <a:spcPts val="0"/>
        </a:spcAft>
        <a:buClrTx/>
        <a:buSzTx/>
        <a:buFontTx/>
        <a:buNone/>
        <a:tabLst/>
        <a:defRPr sz="7250" b="0" i="0" u="none" strike="noStrike" cap="none" spc="0" baseline="0">
          <a:solidFill>
            <a:srgbClr val="000000"/>
          </a:solidFill>
          <a:uFillTx/>
          <a:latin typeface="+mn-lt"/>
          <a:ea typeface="+mn-ea"/>
          <a:cs typeface="+mn-cs"/>
          <a:sym typeface="Canela Bold"/>
        </a:defRPr>
      </a:lvl6pPr>
      <a:lvl7pPr marL="0" marR="0" indent="1371600" algn="ctr" defTabSz="412750" rtl="0" latinLnBrk="0">
        <a:lnSpc>
          <a:spcPct val="80000"/>
        </a:lnSpc>
        <a:spcBef>
          <a:spcPts val="0"/>
        </a:spcBef>
        <a:spcAft>
          <a:spcPts val="0"/>
        </a:spcAft>
        <a:buClrTx/>
        <a:buSzTx/>
        <a:buFontTx/>
        <a:buNone/>
        <a:tabLst/>
        <a:defRPr sz="7250" b="0" i="0" u="none" strike="noStrike" cap="none" spc="0" baseline="0">
          <a:solidFill>
            <a:srgbClr val="000000"/>
          </a:solidFill>
          <a:uFillTx/>
          <a:latin typeface="+mn-lt"/>
          <a:ea typeface="+mn-ea"/>
          <a:cs typeface="+mn-cs"/>
          <a:sym typeface="Canela Bold"/>
        </a:defRPr>
      </a:lvl7pPr>
      <a:lvl8pPr marL="0" marR="0" indent="1600200" algn="ctr" defTabSz="412750" rtl="0" latinLnBrk="0">
        <a:lnSpc>
          <a:spcPct val="80000"/>
        </a:lnSpc>
        <a:spcBef>
          <a:spcPts val="0"/>
        </a:spcBef>
        <a:spcAft>
          <a:spcPts val="0"/>
        </a:spcAft>
        <a:buClrTx/>
        <a:buSzTx/>
        <a:buFontTx/>
        <a:buNone/>
        <a:tabLst/>
        <a:defRPr sz="7250" b="0" i="0" u="none" strike="noStrike" cap="none" spc="0" baseline="0">
          <a:solidFill>
            <a:srgbClr val="000000"/>
          </a:solidFill>
          <a:uFillTx/>
          <a:latin typeface="+mn-lt"/>
          <a:ea typeface="+mn-ea"/>
          <a:cs typeface="+mn-cs"/>
          <a:sym typeface="Canela Bold"/>
        </a:defRPr>
      </a:lvl8pPr>
      <a:lvl9pPr marL="0" marR="0" indent="1828800" algn="ctr" defTabSz="412750" rtl="0" latinLnBrk="0">
        <a:lnSpc>
          <a:spcPct val="80000"/>
        </a:lnSpc>
        <a:spcBef>
          <a:spcPts val="0"/>
        </a:spcBef>
        <a:spcAft>
          <a:spcPts val="0"/>
        </a:spcAft>
        <a:buClrTx/>
        <a:buSzTx/>
        <a:buFontTx/>
        <a:buNone/>
        <a:tabLst/>
        <a:defRPr sz="7250" b="0" i="0" u="none" strike="noStrike" cap="none" spc="0" baseline="0">
          <a:solidFill>
            <a:srgbClr val="000000"/>
          </a:solidFill>
          <a:uFillTx/>
          <a:latin typeface="+mn-lt"/>
          <a:ea typeface="+mn-ea"/>
          <a:cs typeface="+mn-cs"/>
          <a:sym typeface="Canela Bold"/>
        </a:defRPr>
      </a:lvl9pPr>
    </p:titleStyle>
    <p:bodyStyle>
      <a:lvl1pPr marL="0" marR="0" indent="0" algn="ctr" defTabSz="412750" rtl="0" latinLnBrk="0">
        <a:lnSpc>
          <a:spcPct val="90000"/>
        </a:lnSpc>
        <a:spcBef>
          <a:spcPts val="0"/>
        </a:spcBef>
        <a:spcAft>
          <a:spcPts val="0"/>
        </a:spcAft>
        <a:buClrTx/>
        <a:buSzTx/>
        <a:buFontTx/>
        <a:buNone/>
        <a:tabLst/>
        <a:defRPr sz="1950" b="1" i="0" u="none" strike="noStrike" cap="none" spc="0" baseline="0">
          <a:solidFill>
            <a:srgbClr val="000000"/>
          </a:solidFill>
          <a:uFillTx/>
          <a:latin typeface="Proxima Nova"/>
          <a:ea typeface="Proxima Nova"/>
          <a:cs typeface="Proxima Nova"/>
          <a:sym typeface="Proxima Nova"/>
        </a:defRPr>
      </a:lvl1pPr>
      <a:lvl2pPr marL="0" marR="0" indent="228600" algn="ctr" defTabSz="412750" rtl="0" latinLnBrk="0">
        <a:lnSpc>
          <a:spcPct val="90000"/>
        </a:lnSpc>
        <a:spcBef>
          <a:spcPts val="0"/>
        </a:spcBef>
        <a:spcAft>
          <a:spcPts val="0"/>
        </a:spcAft>
        <a:buClrTx/>
        <a:buSzTx/>
        <a:buFontTx/>
        <a:buNone/>
        <a:tabLst/>
        <a:defRPr sz="1950" b="1" i="0" u="none" strike="noStrike" cap="none" spc="0" baseline="0">
          <a:solidFill>
            <a:srgbClr val="000000"/>
          </a:solidFill>
          <a:uFillTx/>
          <a:latin typeface="Proxima Nova"/>
          <a:ea typeface="Proxima Nova"/>
          <a:cs typeface="Proxima Nova"/>
          <a:sym typeface="Proxima Nova"/>
        </a:defRPr>
      </a:lvl2pPr>
      <a:lvl3pPr marL="0" marR="0" indent="457200" algn="ctr" defTabSz="412750" rtl="0" latinLnBrk="0">
        <a:lnSpc>
          <a:spcPct val="90000"/>
        </a:lnSpc>
        <a:spcBef>
          <a:spcPts val="0"/>
        </a:spcBef>
        <a:spcAft>
          <a:spcPts val="0"/>
        </a:spcAft>
        <a:buClrTx/>
        <a:buSzTx/>
        <a:buFontTx/>
        <a:buNone/>
        <a:tabLst/>
        <a:defRPr sz="1950" b="1" i="0" u="none" strike="noStrike" cap="none" spc="0" baseline="0">
          <a:solidFill>
            <a:srgbClr val="000000"/>
          </a:solidFill>
          <a:uFillTx/>
          <a:latin typeface="Proxima Nova"/>
          <a:ea typeface="Proxima Nova"/>
          <a:cs typeface="Proxima Nova"/>
          <a:sym typeface="Proxima Nova"/>
        </a:defRPr>
      </a:lvl3pPr>
      <a:lvl4pPr marL="0" marR="0" indent="685800" algn="ctr" defTabSz="412750" rtl="0" latinLnBrk="0">
        <a:lnSpc>
          <a:spcPct val="90000"/>
        </a:lnSpc>
        <a:spcBef>
          <a:spcPts val="0"/>
        </a:spcBef>
        <a:spcAft>
          <a:spcPts val="0"/>
        </a:spcAft>
        <a:buClrTx/>
        <a:buSzTx/>
        <a:buFontTx/>
        <a:buNone/>
        <a:tabLst/>
        <a:defRPr sz="1950" b="1" i="0" u="none" strike="noStrike" cap="none" spc="0" baseline="0">
          <a:solidFill>
            <a:srgbClr val="000000"/>
          </a:solidFill>
          <a:uFillTx/>
          <a:latin typeface="Proxima Nova"/>
          <a:ea typeface="Proxima Nova"/>
          <a:cs typeface="Proxima Nova"/>
          <a:sym typeface="Proxima Nova"/>
        </a:defRPr>
      </a:lvl4pPr>
      <a:lvl5pPr marL="0" marR="0" indent="914400" algn="ctr" defTabSz="412750" rtl="0" latinLnBrk="0">
        <a:lnSpc>
          <a:spcPct val="90000"/>
        </a:lnSpc>
        <a:spcBef>
          <a:spcPts val="0"/>
        </a:spcBef>
        <a:spcAft>
          <a:spcPts val="0"/>
        </a:spcAft>
        <a:buClrTx/>
        <a:buSzTx/>
        <a:buFontTx/>
        <a:buNone/>
        <a:tabLst/>
        <a:defRPr sz="1950" b="1" i="0" u="none" strike="noStrike" cap="none" spc="0" baseline="0">
          <a:solidFill>
            <a:srgbClr val="000000"/>
          </a:solidFill>
          <a:uFillTx/>
          <a:latin typeface="Proxima Nova"/>
          <a:ea typeface="Proxima Nova"/>
          <a:cs typeface="Proxima Nova"/>
          <a:sym typeface="Proxima Nova"/>
        </a:defRPr>
      </a:lvl5pPr>
      <a:lvl6pPr marL="0" marR="0" indent="1143000" algn="ctr" defTabSz="412750" rtl="0" latinLnBrk="0">
        <a:lnSpc>
          <a:spcPct val="90000"/>
        </a:lnSpc>
        <a:spcBef>
          <a:spcPts val="0"/>
        </a:spcBef>
        <a:spcAft>
          <a:spcPts val="0"/>
        </a:spcAft>
        <a:buClrTx/>
        <a:buSzTx/>
        <a:buFontTx/>
        <a:buNone/>
        <a:tabLst/>
        <a:defRPr sz="1950" b="1" i="0" u="none" strike="noStrike" cap="none" spc="0" baseline="0">
          <a:solidFill>
            <a:srgbClr val="000000"/>
          </a:solidFill>
          <a:uFillTx/>
          <a:latin typeface="Proxima Nova"/>
          <a:ea typeface="Proxima Nova"/>
          <a:cs typeface="Proxima Nova"/>
          <a:sym typeface="Proxima Nova"/>
        </a:defRPr>
      </a:lvl6pPr>
      <a:lvl7pPr marL="0" marR="0" indent="1371600" algn="ctr" defTabSz="412750" rtl="0" latinLnBrk="0">
        <a:lnSpc>
          <a:spcPct val="90000"/>
        </a:lnSpc>
        <a:spcBef>
          <a:spcPts val="0"/>
        </a:spcBef>
        <a:spcAft>
          <a:spcPts val="0"/>
        </a:spcAft>
        <a:buClrTx/>
        <a:buSzTx/>
        <a:buFontTx/>
        <a:buNone/>
        <a:tabLst/>
        <a:defRPr sz="1950" b="1" i="0" u="none" strike="noStrike" cap="none" spc="0" baseline="0">
          <a:solidFill>
            <a:srgbClr val="000000"/>
          </a:solidFill>
          <a:uFillTx/>
          <a:latin typeface="Proxima Nova"/>
          <a:ea typeface="Proxima Nova"/>
          <a:cs typeface="Proxima Nova"/>
          <a:sym typeface="Proxima Nova"/>
        </a:defRPr>
      </a:lvl7pPr>
      <a:lvl8pPr marL="0" marR="0" indent="1600200" algn="ctr" defTabSz="412750" rtl="0" latinLnBrk="0">
        <a:lnSpc>
          <a:spcPct val="90000"/>
        </a:lnSpc>
        <a:spcBef>
          <a:spcPts val="0"/>
        </a:spcBef>
        <a:spcAft>
          <a:spcPts val="0"/>
        </a:spcAft>
        <a:buClrTx/>
        <a:buSzTx/>
        <a:buFontTx/>
        <a:buNone/>
        <a:tabLst/>
        <a:defRPr sz="1950" b="1" i="0" u="none" strike="noStrike" cap="none" spc="0" baseline="0">
          <a:solidFill>
            <a:srgbClr val="000000"/>
          </a:solidFill>
          <a:uFillTx/>
          <a:latin typeface="Proxima Nova"/>
          <a:ea typeface="Proxima Nova"/>
          <a:cs typeface="Proxima Nova"/>
          <a:sym typeface="Proxima Nova"/>
        </a:defRPr>
      </a:lvl8pPr>
      <a:lvl9pPr marL="0" marR="0" indent="1828800" algn="ctr" defTabSz="412750" rtl="0" latinLnBrk="0">
        <a:lnSpc>
          <a:spcPct val="90000"/>
        </a:lnSpc>
        <a:spcBef>
          <a:spcPts val="0"/>
        </a:spcBef>
        <a:spcAft>
          <a:spcPts val="0"/>
        </a:spcAft>
        <a:buClrTx/>
        <a:buSzTx/>
        <a:buFontTx/>
        <a:buNone/>
        <a:tabLst/>
        <a:defRPr sz="1950" b="1" i="0" u="none" strike="noStrike" cap="none" spc="0" baseline="0">
          <a:solidFill>
            <a:srgbClr val="000000"/>
          </a:solidFill>
          <a:uFillTx/>
          <a:latin typeface="Proxima Nova"/>
          <a:ea typeface="Proxima Nova"/>
          <a:cs typeface="Proxima Nova"/>
          <a:sym typeface="Proxima Nova"/>
        </a:defRPr>
      </a:lvl9pPr>
    </p:bodyStyle>
    <p:otherStyle>
      <a:lvl1pPr marL="0" marR="0" indent="0" algn="ctr" defTabSz="41275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Proxima Nova"/>
        </a:defRPr>
      </a:lvl1pPr>
      <a:lvl2pPr marL="0" marR="0" indent="228600" algn="ctr" defTabSz="41275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Proxima Nova"/>
        </a:defRPr>
      </a:lvl2pPr>
      <a:lvl3pPr marL="0" marR="0" indent="457200" algn="ctr" defTabSz="41275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Proxima Nova"/>
        </a:defRPr>
      </a:lvl3pPr>
      <a:lvl4pPr marL="0" marR="0" indent="685800" algn="ctr" defTabSz="41275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Proxima Nova"/>
        </a:defRPr>
      </a:lvl4pPr>
      <a:lvl5pPr marL="0" marR="0" indent="914400" algn="ctr" defTabSz="41275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Proxima Nova"/>
        </a:defRPr>
      </a:lvl5pPr>
      <a:lvl6pPr marL="0" marR="0" indent="1143000" algn="ctr" defTabSz="41275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Proxima Nova"/>
        </a:defRPr>
      </a:lvl6pPr>
      <a:lvl7pPr marL="0" marR="0" indent="1371600" algn="ctr" defTabSz="41275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Proxima Nova"/>
        </a:defRPr>
      </a:lvl7pPr>
      <a:lvl8pPr marL="0" marR="0" indent="1600200" algn="ctr" defTabSz="41275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Proxima Nova"/>
        </a:defRPr>
      </a:lvl8pPr>
      <a:lvl9pPr marL="0" marR="0" indent="1828800" algn="ctr" defTabSz="41275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Proxima Nova"/>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78C3FD-5788-498E-8355-0DBA3CC3B3C5}"/>
              </a:ext>
            </a:extLst>
          </p:cNvPr>
          <p:cNvPicPr>
            <a:picLocks noChangeAspect="1"/>
          </p:cNvPicPr>
          <p:nvPr userDrawn="1"/>
        </p:nvPicPr>
        <p:blipFill>
          <a:blip r:embed="rId4"/>
          <a:stretch>
            <a:fillRect/>
          </a:stretch>
        </p:blipFill>
        <p:spPr>
          <a:xfrm>
            <a:off x="0" y="231"/>
            <a:ext cx="12192000" cy="6857538"/>
          </a:xfrm>
          <a:prstGeom prst="rect">
            <a:avLst/>
          </a:prstGeom>
        </p:spPr>
      </p:pic>
      <p:sp>
        <p:nvSpPr>
          <p:cNvPr id="91" name="Title Placeholder 1"/>
          <p:cNvSpPr>
            <a:spLocks noGrp="1"/>
          </p:cNvSpPr>
          <p:nvPr>
            <p:ph type="title"/>
          </p:nvPr>
        </p:nvSpPr>
        <p:spPr>
          <a:xfrm>
            <a:off x="360000" y="430718"/>
            <a:ext cx="11466875" cy="704346"/>
          </a:xfrm>
          <a:prstGeom prst="rect">
            <a:avLst/>
          </a:prstGeom>
        </p:spPr>
        <p:txBody>
          <a:bodyPr vert="horz" lIns="0" tIns="0" rIns="0" bIns="0" rtlCol="0" anchor="t">
            <a:noAutofit/>
          </a:bodyPr>
          <a:lstStyle/>
          <a:p>
            <a:r>
              <a:rPr lang="es-ES" dirty="0"/>
              <a:t>Haga clic para modificar el estilo de título del patrón</a:t>
            </a:r>
            <a:endParaRPr lang="en-GB" dirty="0"/>
          </a:p>
        </p:txBody>
      </p:sp>
      <p:sp>
        <p:nvSpPr>
          <p:cNvPr id="92" name="Text Placeholder 2"/>
          <p:cNvSpPr>
            <a:spLocks noGrp="1"/>
          </p:cNvSpPr>
          <p:nvPr>
            <p:ph type="body" idx="1"/>
          </p:nvPr>
        </p:nvSpPr>
        <p:spPr>
          <a:xfrm>
            <a:off x="360000" y="1708150"/>
            <a:ext cx="11466875" cy="4003675"/>
          </a:xfrm>
          <a:prstGeom prst="rect">
            <a:avLst/>
          </a:prstGeom>
        </p:spPr>
        <p:txBody>
          <a:bodyPr vert="horz" lIns="0" tIns="0" rIns="0" bIns="0" rtlCol="0">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93"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2"/>
                </a:solidFill>
              </a:defRPr>
            </a:lvl1pPr>
          </a:lstStyle>
          <a:p>
            <a:pPr>
              <a:defRPr/>
            </a:pPr>
            <a:fld id="{4034BEE3-566C-4068-A777-C3A4762E861B}" type="slidenum">
              <a:rPr lang="en-GB" smtClean="0">
                <a:solidFill>
                  <a:srgbClr val="717171"/>
                </a:solidFill>
              </a:rPr>
              <a:pPr>
                <a:defRPr/>
              </a:pPr>
              <a:t>‹#›</a:t>
            </a:fld>
            <a:endParaRPr lang="en-GB">
              <a:solidFill>
                <a:srgbClr val="717171"/>
              </a:solidFill>
            </a:endParaRPr>
          </a:p>
        </p:txBody>
      </p:sp>
    </p:spTree>
    <p:extLst>
      <p:ext uri="{BB962C8B-B14F-4D97-AF65-F5344CB8AC3E}">
        <p14:creationId xmlns:p14="http://schemas.microsoft.com/office/powerpoint/2010/main" val="2600404126"/>
      </p:ext>
    </p:extLst>
  </p:cSld>
  <p:clrMap bg1="lt1" tx1="dk1" bg2="lt2" tx2="dk2" accent1="accent1" accent2="accent2" accent3="accent3" accent4="accent4" accent5="accent5" accent6="accent6" hlink="hlink" folHlink="folHlink"/>
  <p:sldLayoutIdLst>
    <p:sldLayoutId id="2147483759" r:id="rId1"/>
    <p:sldLayoutId id="214748376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ts val="600"/>
        </a:spcBef>
        <a:buNone/>
        <a:defRPr kumimoji="0" lang="es-ES" sz="4400" b="1" i="0" u="none" strike="noStrike" kern="1200" cap="none" spc="-79" normalizeH="0" baseline="0">
          <a:ln>
            <a:noFill/>
          </a:ln>
          <a:solidFill>
            <a:srgbClr val="FAB428"/>
          </a:solidFill>
          <a:effectLst/>
          <a:uLnTx/>
          <a:uFillTx/>
          <a:latin typeface="Calibri"/>
          <a:ea typeface="+mj-ea"/>
          <a:cs typeface="Calibri"/>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2"/>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2"/>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2"/>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2"/>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7">
          <p15:clr>
            <a:srgbClr val="A4A3A4"/>
          </p15:clr>
        </p15:guide>
        <p15:guide id="2" orient="horz" pos="2159">
          <p15:clr>
            <a:srgbClr val="A4A3A4"/>
          </p15:clr>
        </p15:guide>
        <p15:guide id="3" pos="725">
          <p15:clr>
            <a:srgbClr val="A4A3A4"/>
          </p15:clr>
        </p15:guide>
        <p15:guide id="4" pos="842">
          <p15:clr>
            <a:srgbClr val="A4A3A4"/>
          </p15:clr>
        </p15:guide>
        <p15:guide id="5" pos="1335">
          <p15:clr>
            <a:srgbClr val="A4A3A4"/>
          </p15:clr>
        </p15:guide>
        <p15:guide id="6" pos="1454">
          <p15:clr>
            <a:srgbClr val="A4A3A4"/>
          </p15:clr>
        </p15:guide>
        <p15:guide id="7" pos="1947">
          <p15:clr>
            <a:srgbClr val="A4A3A4"/>
          </p15:clr>
        </p15:guide>
        <p15:guide id="8" pos="2064">
          <p15:clr>
            <a:srgbClr val="A4A3A4"/>
          </p15:clr>
        </p15:guide>
        <p15:guide id="9" pos="2558">
          <p15:clr>
            <a:srgbClr val="A4A3A4"/>
          </p15:clr>
        </p15:guide>
        <p15:guide id="10" pos="2678">
          <p15:clr>
            <a:srgbClr val="A4A3A4"/>
          </p15:clr>
        </p15:guide>
        <p15:guide id="11" pos="3170">
          <p15:clr>
            <a:srgbClr val="A4A3A4"/>
          </p15:clr>
        </p15:guide>
        <p15:guide id="12" pos="3288">
          <p15:clr>
            <a:srgbClr val="A4A3A4"/>
          </p15:clr>
        </p15:guide>
        <p15:guide id="13" pos="3780">
          <p15:clr>
            <a:srgbClr val="A4A3A4"/>
          </p15:clr>
        </p15:guide>
        <p15:guide id="14" pos="3900">
          <p15:clr>
            <a:srgbClr val="A4A3A4"/>
          </p15:clr>
        </p15:guide>
        <p15:guide id="15" pos="4392">
          <p15:clr>
            <a:srgbClr val="A4A3A4"/>
          </p15:clr>
        </p15:guide>
        <p15:guide id="16" pos="4512">
          <p15:clr>
            <a:srgbClr val="A4A3A4"/>
          </p15:clr>
        </p15:guide>
        <p15:guide id="17" pos="5124">
          <p15:clr>
            <a:srgbClr val="A4A3A4"/>
          </p15:clr>
        </p15:guide>
        <p15:guide id="18" pos="5004">
          <p15:clr>
            <a:srgbClr val="A4A3A4"/>
          </p15:clr>
        </p15:guide>
        <p15:guide id="19" pos="5616">
          <p15:clr>
            <a:srgbClr val="A4A3A4"/>
          </p15:clr>
        </p15:guide>
        <p15:guide id="20" pos="5736">
          <p15:clr>
            <a:srgbClr val="A4A3A4"/>
          </p15:clr>
        </p15:guide>
        <p15:guide id="21" pos="6227">
          <p15:clr>
            <a:srgbClr val="A4A3A4"/>
          </p15:clr>
        </p15:guide>
        <p15:guide id="22" pos="6348">
          <p15:clr>
            <a:srgbClr val="A4A3A4"/>
          </p15:clr>
        </p15:guide>
        <p15:guide id="23" pos="6839">
          <p15:clr>
            <a:srgbClr val="A4A3A4"/>
          </p15:clr>
        </p15:guide>
        <p15:guide id="24" pos="6960">
          <p15:clr>
            <a:srgbClr val="A4A3A4"/>
          </p15:clr>
        </p15:guide>
        <p15:guide id="25" pos="7451">
          <p15:clr>
            <a:srgbClr val="A4A3A4"/>
          </p15:clr>
        </p15:guide>
        <p15:guide id="26" orient="horz" pos="1799">
          <p15:clr>
            <a:srgbClr val="A4A3A4"/>
          </p15:clr>
        </p15:guide>
        <p15:guide id="27" orient="horz" pos="1437">
          <p15:clr>
            <a:srgbClr val="A4A3A4"/>
          </p15:clr>
        </p15:guide>
        <p15:guide id="28" orient="horz" pos="1077">
          <p15:clr>
            <a:srgbClr val="A4A3A4"/>
          </p15:clr>
        </p15:guide>
        <p15:guide id="29" orient="horz" pos="717">
          <p15:clr>
            <a:srgbClr val="A4A3A4"/>
          </p15:clr>
        </p15:guide>
        <p15:guide id="30" orient="horz" pos="2519">
          <p15:clr>
            <a:srgbClr val="A4A3A4"/>
          </p15:clr>
        </p15:guide>
        <p15:guide id="31" orient="horz" pos="2879">
          <p15:clr>
            <a:srgbClr val="A4A3A4"/>
          </p15:clr>
        </p15:guide>
        <p15:guide id="32" orient="horz" pos="3240">
          <p15:clr>
            <a:srgbClr val="A4A3A4"/>
          </p15:clr>
        </p15:guide>
        <p15:guide id="33" orient="horz" pos="3600">
          <p15:clr>
            <a:srgbClr val="A4A3A4"/>
          </p15:clr>
        </p15:guide>
        <p15:guide id="34" orient="horz" pos="385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D5D2F7-D83C-414A-8124-B4197B8079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BEC4BD-44BF-8842-8937-2D184449ED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A5E10A-A140-C948-8274-096633F0A8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7FD55C-2C06-FE4C-94D0-F616BA500B86}" type="datetimeFigureOut">
              <a:rPr lang="en-US" smtClean="0"/>
              <a:t>4/12/2022</a:t>
            </a:fld>
            <a:endParaRPr lang="en-US"/>
          </a:p>
        </p:txBody>
      </p:sp>
      <p:sp>
        <p:nvSpPr>
          <p:cNvPr id="5" name="Footer Placeholder 4">
            <a:extLst>
              <a:ext uri="{FF2B5EF4-FFF2-40B4-BE49-F238E27FC236}">
                <a16:creationId xmlns:a16="http://schemas.microsoft.com/office/drawing/2014/main" id="{1C498BDE-EAB3-274A-B79B-5FC7905CB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36F5EA-0222-EA43-94E8-BB0F444F96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8ADA6-B8E0-4244-BE37-641B54303977}" type="slidenum">
              <a:rPr lang="en-US" smtClean="0"/>
              <a:t>‹#›</a:t>
            </a:fld>
            <a:endParaRPr lang="en-US"/>
          </a:p>
        </p:txBody>
      </p:sp>
    </p:spTree>
    <p:extLst>
      <p:ext uri="{BB962C8B-B14F-4D97-AF65-F5344CB8AC3E}">
        <p14:creationId xmlns:p14="http://schemas.microsoft.com/office/powerpoint/2010/main" val="9413821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D5D2F7-D83C-414A-8124-B4197B8079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BEC4BD-44BF-8842-8937-2D184449ED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A5E10A-A140-C948-8274-096633F0A8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7FD55C-2C06-FE4C-94D0-F616BA500B86}" type="datetimeFigureOut">
              <a:rPr lang="en-US" smtClean="0"/>
              <a:t>4/12/2022</a:t>
            </a:fld>
            <a:endParaRPr lang="en-US"/>
          </a:p>
        </p:txBody>
      </p:sp>
      <p:sp>
        <p:nvSpPr>
          <p:cNvPr id="5" name="Footer Placeholder 4">
            <a:extLst>
              <a:ext uri="{FF2B5EF4-FFF2-40B4-BE49-F238E27FC236}">
                <a16:creationId xmlns:a16="http://schemas.microsoft.com/office/drawing/2014/main" id="{1C498BDE-EAB3-274A-B79B-5FC7905CB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36F5EA-0222-EA43-94E8-BB0F444F96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8ADA6-B8E0-4244-BE37-641B54303977}" type="slidenum">
              <a:rPr lang="en-US" smtClean="0"/>
              <a:t>‹#›</a:t>
            </a:fld>
            <a:endParaRPr lang="en-US"/>
          </a:p>
        </p:txBody>
      </p:sp>
    </p:spTree>
    <p:extLst>
      <p:ext uri="{BB962C8B-B14F-4D97-AF65-F5344CB8AC3E}">
        <p14:creationId xmlns:p14="http://schemas.microsoft.com/office/powerpoint/2010/main" val="294271059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2.xml"/><Relationship Id="rId5" Type="http://schemas.openxmlformats.org/officeDocument/2006/relationships/image" Target="../media/image17.jfif"/><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0.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60.xml"/><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6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2.png"/><Relationship Id="rId1" Type="http://schemas.openxmlformats.org/officeDocument/2006/relationships/slideLayout" Target="../slideLayouts/slideLayout60.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4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4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4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4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4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31.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4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4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4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chart" Target="../charts/chart2.xml"/><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chart" Target="../charts/chart1.xml"/><Relationship Id="rId1" Type="http://schemas.openxmlformats.org/officeDocument/2006/relationships/slideLayout" Target="../slideLayouts/slideLayout4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41.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1.xml"/><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6.xml"/><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65F8C6-3BD4-EB41-AE45-9AD2B3B76F12}"/>
              </a:ext>
            </a:extLst>
          </p:cNvPr>
          <p:cNvSpPr txBox="1"/>
          <p:nvPr/>
        </p:nvSpPr>
        <p:spPr>
          <a:xfrm>
            <a:off x="293928" y="2084705"/>
            <a:ext cx="1088392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libri" panose="020F0502020204030204"/>
                <a:ea typeface="+mn-ea"/>
                <a:cs typeface="+mn-cs"/>
              </a:rPr>
              <a:t>Healthcare Strategy</a:t>
            </a:r>
            <a:r>
              <a:rPr kumimoji="0" lang="en-GB" sz="4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4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69DA14FB-5BE5-324E-881D-5CAE5128E712}"/>
              </a:ext>
            </a:extLst>
          </p:cNvPr>
          <p:cNvSpPr txBox="1"/>
          <p:nvPr/>
        </p:nvSpPr>
        <p:spPr>
          <a:xfrm>
            <a:off x="293928" y="2500203"/>
            <a:ext cx="8882627"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Executive Colleague Council – 07.04.22</a:t>
            </a:r>
          </a:p>
        </p:txBody>
      </p:sp>
    </p:spTree>
    <p:extLst>
      <p:ext uri="{BB962C8B-B14F-4D97-AF65-F5344CB8AC3E}">
        <p14:creationId xmlns:p14="http://schemas.microsoft.com/office/powerpoint/2010/main" val="3728597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Image Gallery" descr="Image Gallery"/>
          <p:cNvPicPr>
            <a:picLocks noChangeAspect="1"/>
          </p:cNvPicPr>
          <p:nvPr/>
        </p:nvPicPr>
        <p:blipFill>
          <a:blip r:embed="rId2"/>
          <a:srcRect t="7144" b="7144"/>
          <a:stretch>
            <a:fillRect/>
          </a:stretch>
        </p:blipFill>
        <p:spPr>
          <a:xfrm>
            <a:off x="490669" y="520441"/>
            <a:ext cx="11189443" cy="5812471"/>
          </a:xfrm>
          <a:prstGeom prst="rect">
            <a:avLst/>
          </a:prstGeom>
          <a:ln w="12700">
            <a:miter lim="400000"/>
          </a:ln>
        </p:spPr>
      </p:pic>
      <p:sp>
        <p:nvSpPr>
          <p:cNvPr id="162" name="Boosting Engagement with Young People &amp; Young Co-operators Network.…"/>
          <p:cNvSpPr txBox="1"/>
          <p:nvPr/>
        </p:nvSpPr>
        <p:spPr>
          <a:xfrm>
            <a:off x="7340936" y="5196130"/>
            <a:ext cx="416030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chor="ctr">
            <a:spAutoFit/>
          </a:bodyPr>
          <a:lstStyle/>
          <a:p>
            <a:pPr algn="ctr" defTabSz="177800" hangingPunct="0">
              <a:lnSpc>
                <a:spcPct val="90000"/>
              </a:lnSpc>
              <a:spcBef>
                <a:spcPts val="2250"/>
              </a:spcBef>
              <a:defRPr sz="4000"/>
            </a:pPr>
            <a:r>
              <a:rPr sz="2000" kern="0" dirty="0">
                <a:solidFill>
                  <a:srgbClr val="000000"/>
                </a:solidFill>
                <a:latin typeface="Proxima Nova Medium"/>
                <a:sym typeface="Proxima Nova Medium"/>
              </a:rPr>
              <a:t>Ayesha Di’Angelo</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5BBE10-D570-493F-8001-B70CD160D4CA}"/>
              </a:ext>
            </a:extLst>
          </p:cNvPr>
          <p:cNvSpPr>
            <a:spLocks noGrp="1"/>
          </p:cNvSpPr>
          <p:nvPr>
            <p:ph idx="1"/>
          </p:nvPr>
        </p:nvSpPr>
        <p:spPr>
          <a:xfrm>
            <a:off x="254848" y="1230215"/>
            <a:ext cx="11466875" cy="5360911"/>
          </a:xfrm>
        </p:spPr>
        <p:txBody>
          <a:bodyPr/>
          <a:lstStyle/>
          <a:p>
            <a:pPr marL="342900" indent="-342900">
              <a:buFont typeface="+mj-lt"/>
              <a:buAutoNum type="arabicPeriod"/>
            </a:pPr>
            <a:r>
              <a:rPr lang="en-GB" sz="1800" dirty="0"/>
              <a:t>To develop the Young Co-operators Network as a valued resource for its members and increase its participation and engagement </a:t>
            </a:r>
          </a:p>
          <a:p>
            <a:pPr marL="342900" indent="-342900">
              <a:buFont typeface="+mj-lt"/>
              <a:buAutoNum type="arabicPeriod"/>
            </a:pPr>
            <a:endParaRPr lang="en-GB" sz="1200" dirty="0"/>
          </a:p>
          <a:p>
            <a:pPr marL="342900" indent="-342900">
              <a:buFont typeface="+mj-lt"/>
              <a:buAutoNum type="arabicPeriod"/>
            </a:pPr>
            <a:r>
              <a:rPr lang="en-GB" sz="1800" dirty="0"/>
              <a:t>Encourage an understanding of the importance of Democracy in a co-operative and increase democratic Engagement </a:t>
            </a:r>
          </a:p>
          <a:p>
            <a:pPr marL="342900" indent="-342900">
              <a:buFont typeface="+mj-lt"/>
              <a:buAutoNum type="arabicPeriod"/>
            </a:pPr>
            <a:endParaRPr lang="en-GB" sz="1200" dirty="0"/>
          </a:p>
          <a:p>
            <a:pPr marL="342900" indent="-342900">
              <a:buFont typeface="+mj-lt"/>
              <a:buAutoNum type="arabicPeriod"/>
            </a:pPr>
            <a:r>
              <a:rPr lang="en-GB" sz="1800" dirty="0"/>
              <a:t>Promote of the benefits of Membership to the Society and YCN  of members under the age of 30. </a:t>
            </a:r>
          </a:p>
          <a:p>
            <a:pPr marL="342900" indent="-342900">
              <a:buFont typeface="+mj-lt"/>
              <a:buAutoNum type="arabicPeriod"/>
            </a:pPr>
            <a:endParaRPr lang="en-GB" sz="1200" dirty="0"/>
          </a:p>
          <a:p>
            <a:pPr marL="342900" indent="-342900">
              <a:buFont typeface="+mj-lt"/>
              <a:buAutoNum type="arabicPeriod"/>
            </a:pPr>
            <a:r>
              <a:rPr lang="en-GB" sz="1800" dirty="0"/>
              <a:t>Raise awareness and promote the importance of community co-operation and create the opportunities for Young Members to get involved in localised Volunteering within Regional Communities. </a:t>
            </a:r>
          </a:p>
          <a:p>
            <a:pPr marL="342900" indent="-342900">
              <a:buFont typeface="+mj-lt"/>
              <a:buAutoNum type="arabicPeriod"/>
            </a:pPr>
            <a:endParaRPr lang="en-GB" sz="1200" dirty="0"/>
          </a:p>
          <a:p>
            <a:pPr marL="342900" indent="-342900">
              <a:buFont typeface="+mj-lt"/>
              <a:buAutoNum type="arabicPeriod"/>
            </a:pPr>
            <a:r>
              <a:rPr lang="en-GB" sz="1800" dirty="0"/>
              <a:t>Raise awareness  and promote Co-operative solutions to business and community challenges </a:t>
            </a:r>
          </a:p>
          <a:p>
            <a:pPr marL="342900" indent="-342900">
              <a:buFont typeface="+mj-lt"/>
              <a:buAutoNum type="arabicPeriod"/>
            </a:pPr>
            <a:endParaRPr lang="en-GB" sz="1200" dirty="0"/>
          </a:p>
          <a:p>
            <a:pPr marL="342900" indent="-342900">
              <a:buFont typeface="+mj-lt"/>
              <a:buAutoNum type="arabicPeriod"/>
            </a:pPr>
            <a:r>
              <a:rPr lang="en-GB" sz="1800" dirty="0"/>
              <a:t>Raise awareness to the Society’s  wider Sustainability strategy and promote involvement as appropriate  </a:t>
            </a:r>
          </a:p>
        </p:txBody>
      </p:sp>
      <p:sp>
        <p:nvSpPr>
          <p:cNvPr id="4" name="Title 3">
            <a:extLst>
              <a:ext uri="{FF2B5EF4-FFF2-40B4-BE49-F238E27FC236}">
                <a16:creationId xmlns:a16="http://schemas.microsoft.com/office/drawing/2014/main" id="{12DB86FD-8D9F-4E63-A15D-0C90B26DCD63}"/>
              </a:ext>
            </a:extLst>
          </p:cNvPr>
          <p:cNvSpPr>
            <a:spLocks noGrp="1"/>
          </p:cNvSpPr>
          <p:nvPr>
            <p:ph type="title"/>
          </p:nvPr>
        </p:nvSpPr>
        <p:spPr/>
        <p:txBody>
          <a:bodyPr/>
          <a:lstStyle/>
          <a:p>
            <a:r>
              <a:rPr lang="en-GB" dirty="0"/>
              <a:t>Key Priorities 2022/23 </a:t>
            </a:r>
          </a:p>
        </p:txBody>
      </p:sp>
      <p:sp>
        <p:nvSpPr>
          <p:cNvPr id="6" name="Slide Number Placeholder 5">
            <a:extLst>
              <a:ext uri="{FF2B5EF4-FFF2-40B4-BE49-F238E27FC236}">
                <a16:creationId xmlns:a16="http://schemas.microsoft.com/office/drawing/2014/main" id="{6E482213-3AEB-44B7-8D70-D27A1B5770F6}"/>
              </a:ext>
            </a:extLst>
          </p:cNvPr>
          <p:cNvSpPr>
            <a:spLocks noGrp="1"/>
          </p:cNvSpPr>
          <p:nvPr>
            <p:ph type="sldNum" sz="quarter" idx="4"/>
          </p:nvPr>
        </p:nvSpPr>
        <p:spPr/>
        <p:txBody>
          <a:bodyPr/>
          <a:lstStyle/>
          <a:p>
            <a:pPr>
              <a:defRPr/>
            </a:pPr>
            <a:fld id="{4034BEE3-566C-4068-A777-C3A4762E861B}" type="slidenum">
              <a:rPr lang="en-GB">
                <a:solidFill>
                  <a:srgbClr val="717171"/>
                </a:solidFill>
                <a:latin typeface="Arial"/>
                <a:sym typeface="Proxima Nova Medium"/>
              </a:rPr>
              <a:pPr>
                <a:defRPr/>
              </a:pPr>
              <a:t>11</a:t>
            </a:fld>
            <a:endParaRPr lang="en-GB">
              <a:solidFill>
                <a:srgbClr val="717171"/>
              </a:solidFill>
              <a:latin typeface="Arial"/>
              <a:sym typeface="Proxima Nova Medium"/>
            </a:endParaRPr>
          </a:p>
        </p:txBody>
      </p:sp>
    </p:spTree>
    <p:extLst>
      <p:ext uri="{BB962C8B-B14F-4D97-AF65-F5344CB8AC3E}">
        <p14:creationId xmlns:p14="http://schemas.microsoft.com/office/powerpoint/2010/main" val="254780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55EC40-422F-4B10-9FF1-6E329E82DB79}"/>
              </a:ext>
            </a:extLst>
          </p:cNvPr>
          <p:cNvSpPr txBox="1"/>
          <p:nvPr/>
        </p:nvSpPr>
        <p:spPr>
          <a:xfrm>
            <a:off x="3194110" y="481382"/>
            <a:ext cx="4854214" cy="480131"/>
          </a:xfrm>
          <a:prstGeom prst="rect">
            <a:avLst/>
          </a:prstGeom>
          <a:noFill/>
        </p:spPr>
        <p:txBody>
          <a:bodyPr wrap="none" rtlCol="0">
            <a:spAutoFit/>
          </a:bodyPr>
          <a:lstStyle/>
          <a:p>
            <a:pPr algn="ctr" defTabSz="177800" hangingPunct="0">
              <a:lnSpc>
                <a:spcPct val="90000"/>
              </a:lnSpc>
              <a:spcBef>
                <a:spcPts val="2250"/>
              </a:spcBef>
            </a:pPr>
            <a:r>
              <a:rPr lang="en-GB" sz="2800" b="1" kern="0" dirty="0">
                <a:solidFill>
                  <a:srgbClr val="000000"/>
                </a:solidFill>
                <a:latin typeface="Proxima Nova Medium"/>
                <a:sym typeface="Proxima Nova Medium"/>
              </a:rPr>
              <a:t>Our MEC Young Members </a:t>
            </a:r>
          </a:p>
        </p:txBody>
      </p:sp>
      <p:pic>
        <p:nvPicPr>
          <p:cNvPr id="13" name="Picture 12" descr="A picture containing person, wall, indoor, orange&#10;&#10;Description automatically generated">
            <a:extLst>
              <a:ext uri="{FF2B5EF4-FFF2-40B4-BE49-F238E27FC236}">
                <a16:creationId xmlns:a16="http://schemas.microsoft.com/office/drawing/2014/main" id="{1AA53A0E-9876-41E3-83EE-66C34494D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427" y="1301691"/>
            <a:ext cx="2259610" cy="3012814"/>
          </a:xfrm>
          <a:prstGeom prst="rect">
            <a:avLst/>
          </a:prstGeom>
        </p:spPr>
      </p:pic>
      <p:pic>
        <p:nvPicPr>
          <p:cNvPr id="15" name="Picture 14">
            <a:extLst>
              <a:ext uri="{FF2B5EF4-FFF2-40B4-BE49-F238E27FC236}">
                <a16:creationId xmlns:a16="http://schemas.microsoft.com/office/drawing/2014/main" id="{B95AE007-D220-43B4-9A81-D0FE6AEB55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4727" y="1301691"/>
            <a:ext cx="3068109" cy="3012814"/>
          </a:xfrm>
          <a:prstGeom prst="rect">
            <a:avLst/>
          </a:prstGeom>
        </p:spPr>
      </p:pic>
      <p:pic>
        <p:nvPicPr>
          <p:cNvPr id="17" name="Picture 16" descr="A picture containing person, person, wall, indoor&#10;&#10;Description automatically generated">
            <a:extLst>
              <a:ext uri="{FF2B5EF4-FFF2-40B4-BE49-F238E27FC236}">
                <a16:creationId xmlns:a16="http://schemas.microsoft.com/office/drawing/2014/main" id="{1F7E6D7C-901D-4250-9FE9-139928D4A4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4526" y="1301691"/>
            <a:ext cx="3012814" cy="3012814"/>
          </a:xfrm>
          <a:prstGeom prst="rect">
            <a:avLst/>
          </a:prstGeom>
        </p:spPr>
      </p:pic>
      <p:pic>
        <p:nvPicPr>
          <p:cNvPr id="19" name="Picture 18">
            <a:extLst>
              <a:ext uri="{FF2B5EF4-FFF2-40B4-BE49-F238E27FC236}">
                <a16:creationId xmlns:a16="http://schemas.microsoft.com/office/drawing/2014/main" id="{06678BD8-9900-4F28-9D6D-F68F9514BD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6816" y="1301691"/>
            <a:ext cx="1919122" cy="3012813"/>
          </a:xfrm>
          <a:prstGeom prst="rect">
            <a:avLst/>
          </a:prstGeom>
        </p:spPr>
      </p:pic>
      <p:sp>
        <p:nvSpPr>
          <p:cNvPr id="9" name="TextBox 8">
            <a:extLst>
              <a:ext uri="{FF2B5EF4-FFF2-40B4-BE49-F238E27FC236}">
                <a16:creationId xmlns:a16="http://schemas.microsoft.com/office/drawing/2014/main" id="{9245D994-33D0-4E01-9532-0E5CB719E6D4}"/>
              </a:ext>
            </a:extLst>
          </p:cNvPr>
          <p:cNvSpPr txBox="1"/>
          <p:nvPr/>
        </p:nvSpPr>
        <p:spPr>
          <a:xfrm>
            <a:off x="4962046" y="4901670"/>
            <a:ext cx="6097772" cy="830484"/>
          </a:xfrm>
          <a:prstGeom prst="rect">
            <a:avLst/>
          </a:prstGeom>
          <a:noFill/>
        </p:spPr>
        <p:txBody>
          <a:bodyPr wrap="square">
            <a:spAutoFit/>
          </a:bodyPr>
          <a:lstStyle/>
          <a:p>
            <a:pPr algn="ctr" defTabSz="177800" hangingPunct="0">
              <a:lnSpc>
                <a:spcPct val="90000"/>
              </a:lnSpc>
              <a:spcBef>
                <a:spcPts val="2250"/>
              </a:spcBef>
            </a:pPr>
            <a:r>
              <a:rPr lang="en-GB" sz="1600" kern="0" dirty="0">
                <a:solidFill>
                  <a:srgbClr val="000000"/>
                </a:solidFill>
                <a:latin typeface="Proxima Nova Medium"/>
                <a:sym typeface="Proxima Nova Medium"/>
              </a:rPr>
              <a:t>Ben Johnson </a:t>
            </a:r>
          </a:p>
          <a:p>
            <a:pPr algn="ctr" defTabSz="177800" hangingPunct="0">
              <a:lnSpc>
                <a:spcPct val="90000"/>
              </a:lnSpc>
              <a:spcBef>
                <a:spcPts val="2250"/>
              </a:spcBef>
            </a:pPr>
            <a:r>
              <a:rPr lang="en-GB" sz="1600" kern="0" dirty="0">
                <a:solidFill>
                  <a:srgbClr val="000000"/>
                </a:solidFill>
                <a:latin typeface="Proxima Nova Medium"/>
                <a:sym typeface="Proxima Nova Medium"/>
              </a:rPr>
              <a:t> Utilities </a:t>
            </a:r>
          </a:p>
        </p:txBody>
      </p:sp>
      <p:sp>
        <p:nvSpPr>
          <p:cNvPr id="12" name="TextBox 11">
            <a:extLst>
              <a:ext uri="{FF2B5EF4-FFF2-40B4-BE49-F238E27FC236}">
                <a16:creationId xmlns:a16="http://schemas.microsoft.com/office/drawing/2014/main" id="{D11546D0-BA99-4883-BE21-11D390EFB9C3}"/>
              </a:ext>
            </a:extLst>
          </p:cNvPr>
          <p:cNvSpPr txBox="1"/>
          <p:nvPr/>
        </p:nvSpPr>
        <p:spPr>
          <a:xfrm>
            <a:off x="-964073" y="4901670"/>
            <a:ext cx="5054379" cy="830484"/>
          </a:xfrm>
          <a:prstGeom prst="rect">
            <a:avLst/>
          </a:prstGeom>
          <a:noFill/>
        </p:spPr>
        <p:txBody>
          <a:bodyPr wrap="square">
            <a:spAutoFit/>
          </a:bodyPr>
          <a:lstStyle/>
          <a:p>
            <a:pPr algn="ctr" defTabSz="177800" hangingPunct="0">
              <a:lnSpc>
                <a:spcPct val="90000"/>
              </a:lnSpc>
              <a:spcBef>
                <a:spcPts val="2250"/>
              </a:spcBef>
            </a:pPr>
            <a:r>
              <a:rPr lang="en-GB" sz="1600" kern="0" dirty="0">
                <a:solidFill>
                  <a:srgbClr val="000000"/>
                </a:solidFill>
                <a:latin typeface="Proxima Nova Medium"/>
                <a:sym typeface="Proxima Nova Medium"/>
              </a:rPr>
              <a:t>James McLelland </a:t>
            </a:r>
          </a:p>
          <a:p>
            <a:pPr algn="ctr" defTabSz="177800" hangingPunct="0">
              <a:lnSpc>
                <a:spcPct val="90000"/>
              </a:lnSpc>
              <a:spcBef>
                <a:spcPts val="2250"/>
              </a:spcBef>
            </a:pPr>
            <a:r>
              <a:rPr lang="en-GB" sz="1600" kern="0" dirty="0">
                <a:solidFill>
                  <a:srgbClr val="000000"/>
                </a:solidFill>
                <a:latin typeface="Proxima Nova Medium"/>
                <a:sym typeface="Proxima Nova Medium"/>
              </a:rPr>
              <a:t> Young Co-operator </a:t>
            </a:r>
          </a:p>
        </p:txBody>
      </p:sp>
      <p:sp>
        <p:nvSpPr>
          <p:cNvPr id="14" name="TextBox 13">
            <a:extLst>
              <a:ext uri="{FF2B5EF4-FFF2-40B4-BE49-F238E27FC236}">
                <a16:creationId xmlns:a16="http://schemas.microsoft.com/office/drawing/2014/main" id="{D2236ED0-5A64-4FC0-ACAB-126EE210D0D6}"/>
              </a:ext>
            </a:extLst>
          </p:cNvPr>
          <p:cNvSpPr txBox="1"/>
          <p:nvPr/>
        </p:nvSpPr>
        <p:spPr>
          <a:xfrm>
            <a:off x="7770262" y="5009217"/>
            <a:ext cx="6572250" cy="830484"/>
          </a:xfrm>
          <a:prstGeom prst="rect">
            <a:avLst/>
          </a:prstGeom>
          <a:noFill/>
        </p:spPr>
        <p:txBody>
          <a:bodyPr wrap="square">
            <a:spAutoFit/>
          </a:bodyPr>
          <a:lstStyle/>
          <a:p>
            <a:pPr algn="ctr" defTabSz="177800" hangingPunct="0">
              <a:lnSpc>
                <a:spcPct val="90000"/>
              </a:lnSpc>
              <a:spcBef>
                <a:spcPts val="2250"/>
              </a:spcBef>
            </a:pPr>
            <a:r>
              <a:rPr lang="en-GB" sz="1600" kern="0" dirty="0">
                <a:solidFill>
                  <a:srgbClr val="000000"/>
                </a:solidFill>
                <a:latin typeface="Proxima Nova Medium"/>
                <a:sym typeface="Proxima Nova Medium"/>
              </a:rPr>
              <a:t>Emily Stafford </a:t>
            </a:r>
          </a:p>
          <a:p>
            <a:pPr algn="ctr" defTabSz="177800" hangingPunct="0">
              <a:lnSpc>
                <a:spcPct val="90000"/>
              </a:lnSpc>
              <a:spcBef>
                <a:spcPts val="2250"/>
              </a:spcBef>
            </a:pPr>
            <a:r>
              <a:rPr lang="en-GB" sz="1600" kern="0" dirty="0">
                <a:solidFill>
                  <a:srgbClr val="000000"/>
                </a:solidFill>
                <a:latin typeface="Proxima Nova Medium"/>
                <a:sym typeface="Proxima Nova Medium"/>
              </a:rPr>
              <a:t>Customer Support </a:t>
            </a:r>
          </a:p>
        </p:txBody>
      </p:sp>
      <p:sp>
        <p:nvSpPr>
          <p:cNvPr id="16" name="TextBox 15">
            <a:extLst>
              <a:ext uri="{FF2B5EF4-FFF2-40B4-BE49-F238E27FC236}">
                <a16:creationId xmlns:a16="http://schemas.microsoft.com/office/drawing/2014/main" id="{7ECC4602-B35D-4FE4-938E-C7745D001C2D}"/>
              </a:ext>
            </a:extLst>
          </p:cNvPr>
          <p:cNvSpPr txBox="1"/>
          <p:nvPr/>
        </p:nvSpPr>
        <p:spPr>
          <a:xfrm>
            <a:off x="972402" y="4901670"/>
            <a:ext cx="7606665" cy="830484"/>
          </a:xfrm>
          <a:prstGeom prst="rect">
            <a:avLst/>
          </a:prstGeom>
          <a:noFill/>
        </p:spPr>
        <p:txBody>
          <a:bodyPr wrap="square">
            <a:spAutoFit/>
          </a:bodyPr>
          <a:lstStyle/>
          <a:p>
            <a:pPr algn="ctr" defTabSz="177800" hangingPunct="0">
              <a:lnSpc>
                <a:spcPct val="90000"/>
              </a:lnSpc>
              <a:spcBef>
                <a:spcPts val="2250"/>
              </a:spcBef>
            </a:pPr>
            <a:r>
              <a:rPr lang="en-GB" sz="1600" kern="0" dirty="0">
                <a:solidFill>
                  <a:srgbClr val="000000"/>
                </a:solidFill>
                <a:latin typeface="Proxima Nova Medium"/>
                <a:sym typeface="Proxima Nova Medium"/>
              </a:rPr>
              <a:t>Imogen Head </a:t>
            </a:r>
          </a:p>
          <a:p>
            <a:pPr algn="ctr" defTabSz="177800" hangingPunct="0">
              <a:lnSpc>
                <a:spcPct val="90000"/>
              </a:lnSpc>
              <a:spcBef>
                <a:spcPts val="2250"/>
              </a:spcBef>
            </a:pPr>
            <a:r>
              <a:rPr lang="en-GB" sz="1600" kern="0" dirty="0">
                <a:solidFill>
                  <a:srgbClr val="000000"/>
                </a:solidFill>
                <a:latin typeface="Proxima Nova Medium"/>
                <a:sym typeface="Proxima Nova Medium"/>
              </a:rPr>
              <a:t> Insight Analyst </a:t>
            </a:r>
          </a:p>
        </p:txBody>
      </p:sp>
    </p:spTree>
    <p:extLst>
      <p:ext uri="{BB962C8B-B14F-4D97-AF65-F5344CB8AC3E}">
        <p14:creationId xmlns:p14="http://schemas.microsoft.com/office/powerpoint/2010/main" val="278854990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ONLINE events"/>
          <p:cNvSpPr txBox="1"/>
          <p:nvPr/>
        </p:nvSpPr>
        <p:spPr>
          <a:xfrm>
            <a:off x="2959963" y="730654"/>
            <a:ext cx="7853812" cy="577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nchor="ctr">
            <a:spAutoFit/>
          </a:bodyPr>
          <a:lstStyle>
            <a:lvl1pPr algn="l">
              <a:defRPr sz="7000">
                <a:latin typeface="Phosphate Inline"/>
                <a:ea typeface="Phosphate Inline"/>
                <a:cs typeface="Phosphate Inline"/>
                <a:sym typeface="Phosphate Inline"/>
              </a:defRPr>
            </a:lvl1pPr>
          </a:lstStyle>
          <a:p>
            <a:pPr defTabSz="177800" hangingPunct="0">
              <a:lnSpc>
                <a:spcPct val="90000"/>
              </a:lnSpc>
              <a:spcBef>
                <a:spcPts val="2250"/>
              </a:spcBef>
              <a:defRPr>
                <a:latin typeface="Proxima Nova Medium"/>
                <a:ea typeface="Proxima Nova Medium"/>
                <a:cs typeface="Proxima Nova Medium"/>
                <a:sym typeface="Proxima Nova Medium"/>
              </a:defRPr>
            </a:pPr>
            <a:r>
              <a:rPr lang="en-GB" sz="3500" kern="0" dirty="0">
                <a:solidFill>
                  <a:srgbClr val="000000"/>
                </a:solidFill>
              </a:rPr>
              <a:t>BOOSTING </a:t>
            </a:r>
            <a:r>
              <a:rPr sz="3500" kern="0" dirty="0">
                <a:solidFill>
                  <a:srgbClr val="000000"/>
                </a:solidFill>
              </a:rPr>
              <a:t>ONLINE </a:t>
            </a:r>
            <a:r>
              <a:rPr lang="en-GB" sz="3500" kern="0" dirty="0">
                <a:solidFill>
                  <a:srgbClr val="000000"/>
                </a:solidFill>
              </a:rPr>
              <a:t>engagement</a:t>
            </a:r>
            <a:endParaRPr sz="3500" kern="0" dirty="0">
              <a:solidFill>
                <a:srgbClr val="000000"/>
              </a:solidFill>
            </a:endParaRPr>
          </a:p>
        </p:txBody>
      </p:sp>
      <p:sp>
        <p:nvSpPr>
          <p:cNvPr id="227" name="Rectangle"/>
          <p:cNvSpPr/>
          <p:nvPr/>
        </p:nvSpPr>
        <p:spPr>
          <a:xfrm>
            <a:off x="2959963" y="696239"/>
            <a:ext cx="3465719" cy="636803"/>
          </a:xfrm>
          <a:prstGeom prst="rect">
            <a:avLst/>
          </a:prstGeom>
          <a:solidFill>
            <a:srgbClr val="F4B42D">
              <a:alpha val="23319"/>
            </a:srgbClr>
          </a:solidFill>
          <a:ln w="12700">
            <a:miter lim="400000"/>
          </a:ln>
        </p:spPr>
        <p:txBody>
          <a:bodyPr lIns="25400" tIns="25400" rIns="25400" bIns="25400" anchor="ctr"/>
          <a:lstStyle/>
          <a:p>
            <a:pPr algn="ctr" defTabSz="207716" hangingPunct="0">
              <a:lnSpc>
                <a:spcPct val="120000"/>
              </a:lnSpc>
              <a:defRPr sz="3000" spc="-59">
                <a:solidFill>
                  <a:srgbClr val="FFFFFF"/>
                </a:solidFill>
                <a:latin typeface="Canela Deck Bold"/>
                <a:ea typeface="Canela Deck Bold"/>
                <a:cs typeface="Canela Deck Bold"/>
                <a:sym typeface="Canela Deck Bold"/>
              </a:defRPr>
            </a:pPr>
            <a:endParaRPr sz="1500" kern="0" spc="-30" dirty="0">
              <a:solidFill>
                <a:srgbClr val="FFFFFF"/>
              </a:solidFill>
              <a:latin typeface="Canela Deck Bold"/>
              <a:sym typeface="Canela Deck Bold"/>
            </a:endParaRPr>
          </a:p>
        </p:txBody>
      </p:sp>
      <p:pic>
        <p:nvPicPr>
          <p:cNvPr id="230" name="how-to-start-a-podcast.jpeg" descr="how-to-start-a-podcast.jpeg"/>
          <p:cNvPicPr>
            <a:picLocks noChangeAspect="1"/>
          </p:cNvPicPr>
          <p:nvPr/>
        </p:nvPicPr>
        <p:blipFill>
          <a:blip r:embed="rId3"/>
          <a:stretch>
            <a:fillRect/>
          </a:stretch>
        </p:blipFill>
        <p:spPr>
          <a:xfrm>
            <a:off x="6095014" y="4621405"/>
            <a:ext cx="2351450" cy="1568398"/>
          </a:xfrm>
          <a:prstGeom prst="rect">
            <a:avLst/>
          </a:prstGeom>
          <a:ln w="12700">
            <a:miter lim="400000"/>
          </a:ln>
        </p:spPr>
      </p:pic>
      <p:pic>
        <p:nvPicPr>
          <p:cNvPr id="3" name="Picture 2" descr="Logo&#10;&#10;Description automatically generated">
            <a:extLst>
              <a:ext uri="{FF2B5EF4-FFF2-40B4-BE49-F238E27FC236}">
                <a16:creationId xmlns:a16="http://schemas.microsoft.com/office/drawing/2014/main" id="{0D92D8AE-055D-4D85-9F78-9C5EFE086A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3034" y="1720396"/>
            <a:ext cx="2095787" cy="1585049"/>
          </a:xfrm>
          <a:prstGeom prst="rect">
            <a:avLst/>
          </a:prstGeom>
        </p:spPr>
      </p:pic>
      <p:pic>
        <p:nvPicPr>
          <p:cNvPr id="5" name="Picture 4" descr="A picture containing text, clipart, vector graphics&#10;&#10;Description automatically generated">
            <a:extLst>
              <a:ext uri="{FF2B5EF4-FFF2-40B4-BE49-F238E27FC236}">
                <a16:creationId xmlns:a16="http://schemas.microsoft.com/office/drawing/2014/main" id="{E362BC7C-28A6-4539-A566-9AE4E8AB40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681" y="1642414"/>
            <a:ext cx="1560999" cy="1560999"/>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C05590D2-8A80-4A90-AB62-2FF4B9434F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564" y="3993006"/>
            <a:ext cx="1441730" cy="2542141"/>
          </a:xfrm>
          <a:prstGeom prst="rect">
            <a:avLst/>
          </a:prstGeom>
        </p:spPr>
      </p:pic>
      <p:sp>
        <p:nvSpPr>
          <p:cNvPr id="9" name="TextBox 8">
            <a:extLst>
              <a:ext uri="{FF2B5EF4-FFF2-40B4-BE49-F238E27FC236}">
                <a16:creationId xmlns:a16="http://schemas.microsoft.com/office/drawing/2014/main" id="{0E6AAA00-6807-4B3D-9377-D36CADACD331}"/>
              </a:ext>
            </a:extLst>
          </p:cNvPr>
          <p:cNvSpPr txBox="1"/>
          <p:nvPr/>
        </p:nvSpPr>
        <p:spPr>
          <a:xfrm>
            <a:off x="8466493" y="4565965"/>
            <a:ext cx="4448072" cy="1591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ctr">
            <a:spAutoFit/>
          </a:bodyPr>
          <a:lstStyle/>
          <a:p>
            <a:pPr defTabSz="177800" hangingPunct="0">
              <a:lnSpc>
                <a:spcPct val="90000"/>
              </a:lnSpc>
              <a:spcBef>
                <a:spcPts val="2250"/>
              </a:spcBef>
            </a:pPr>
            <a:r>
              <a:rPr lang="en-GB" sz="1250" kern="0" dirty="0">
                <a:solidFill>
                  <a:srgbClr val="000000"/>
                </a:solidFill>
                <a:latin typeface="Proxima Nova Medium"/>
                <a:ea typeface="Proxima Nova Medium"/>
                <a:cs typeface="Proxima Nova Medium"/>
                <a:sym typeface="Proxima Nova Medium"/>
              </a:rPr>
              <a:t>PODCASTS: </a:t>
            </a:r>
          </a:p>
          <a:p>
            <a:pPr marL="198000" lvl="1" indent="-228600" defTabSz="177800" hangingPunct="0">
              <a:spcBef>
                <a:spcPts val="600"/>
              </a:spcBef>
              <a:buFontTx/>
              <a:buChar char="-"/>
            </a:pPr>
            <a:r>
              <a:rPr lang="en-GB" sz="1250" kern="0" dirty="0">
                <a:solidFill>
                  <a:srgbClr val="000000"/>
                </a:solidFill>
                <a:latin typeface="Proxima Nova Medium"/>
                <a:sym typeface="Proxima Nova Medium"/>
              </a:rPr>
              <a:t>Ideal for easy listening back</a:t>
            </a:r>
          </a:p>
          <a:p>
            <a:pPr marL="198000" lvl="1" indent="-228600" defTabSz="177800" hangingPunct="0">
              <a:spcBef>
                <a:spcPts val="600"/>
              </a:spcBef>
              <a:buFontTx/>
              <a:buChar char="-"/>
            </a:pPr>
            <a:r>
              <a:rPr lang="en-GB" sz="1250" kern="0" dirty="0">
                <a:solidFill>
                  <a:srgbClr val="000000"/>
                </a:solidFill>
                <a:latin typeface="Proxima Nova Medium"/>
                <a:sym typeface="Proxima Nova Medium"/>
              </a:rPr>
              <a:t>Gives young people flexibility </a:t>
            </a:r>
          </a:p>
          <a:p>
            <a:pPr marL="198000" lvl="1" indent="-228600" defTabSz="177800" hangingPunct="0">
              <a:spcBef>
                <a:spcPts val="600"/>
              </a:spcBef>
              <a:buFontTx/>
              <a:buChar char="-"/>
            </a:pPr>
            <a:r>
              <a:rPr lang="en-GB" sz="1250" kern="0" dirty="0">
                <a:solidFill>
                  <a:srgbClr val="000000"/>
                </a:solidFill>
                <a:latin typeface="Proxima Nova Medium"/>
                <a:sym typeface="Proxima Nova Medium"/>
              </a:rPr>
              <a:t> Can explore topics that don’t need an audience </a:t>
            </a:r>
          </a:p>
          <a:p>
            <a:pPr marL="198000" lvl="1" indent="-228600" defTabSz="177800" hangingPunct="0">
              <a:spcBef>
                <a:spcPts val="600"/>
              </a:spcBef>
              <a:buFontTx/>
              <a:buChar char="-"/>
            </a:pPr>
            <a:r>
              <a:rPr lang="en-GB" sz="1250" kern="0" dirty="0">
                <a:solidFill>
                  <a:srgbClr val="000000"/>
                </a:solidFill>
                <a:latin typeface="Proxima Nova Medium"/>
                <a:ea typeface="Proxima Nova Medium"/>
                <a:cs typeface="Proxima Nova Medium"/>
                <a:sym typeface="Proxima Nova Medium"/>
              </a:rPr>
              <a:t>‘Submit’ questions option for interaction </a:t>
            </a:r>
          </a:p>
        </p:txBody>
      </p:sp>
      <p:sp>
        <p:nvSpPr>
          <p:cNvPr id="16" name="TextBox 15">
            <a:extLst>
              <a:ext uri="{FF2B5EF4-FFF2-40B4-BE49-F238E27FC236}">
                <a16:creationId xmlns:a16="http://schemas.microsoft.com/office/drawing/2014/main" id="{92BF331E-CC78-4D8A-8412-619A3C245FDA}"/>
              </a:ext>
            </a:extLst>
          </p:cNvPr>
          <p:cNvSpPr txBox="1"/>
          <p:nvPr/>
        </p:nvSpPr>
        <p:spPr>
          <a:xfrm>
            <a:off x="8437607" y="1615158"/>
            <a:ext cx="4448072" cy="1591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ctr">
            <a:spAutoFit/>
          </a:bodyPr>
          <a:lstStyle/>
          <a:p>
            <a:pPr defTabSz="177800" hangingPunct="0">
              <a:lnSpc>
                <a:spcPct val="90000"/>
              </a:lnSpc>
              <a:spcBef>
                <a:spcPts val="2250"/>
              </a:spcBef>
            </a:pPr>
            <a:r>
              <a:rPr lang="en-GB" sz="1250" kern="0" dirty="0">
                <a:solidFill>
                  <a:srgbClr val="000000"/>
                </a:solidFill>
                <a:latin typeface="Proxima Nova Medium"/>
                <a:sym typeface="Proxima Nova Medium"/>
              </a:rPr>
              <a:t>INSTAGRAM</a:t>
            </a:r>
            <a:r>
              <a:rPr lang="en-GB" sz="1250" kern="0" dirty="0">
                <a:solidFill>
                  <a:srgbClr val="000000"/>
                </a:solidFill>
                <a:latin typeface="Proxima Nova Medium"/>
                <a:ea typeface="Proxima Nova Medium"/>
                <a:cs typeface="Proxima Nova Medium"/>
                <a:sym typeface="Proxima Nova Medium"/>
              </a:rPr>
              <a:t>: </a:t>
            </a:r>
          </a:p>
          <a:p>
            <a:pPr marL="198000" lvl="1" indent="-228600" defTabSz="177800" hangingPunct="0">
              <a:spcBef>
                <a:spcPts val="600"/>
              </a:spcBef>
              <a:buFontTx/>
              <a:buChar char="-"/>
            </a:pPr>
            <a:r>
              <a:rPr lang="en-GB" sz="1250" kern="0" dirty="0">
                <a:solidFill>
                  <a:srgbClr val="000000"/>
                </a:solidFill>
                <a:latin typeface="Proxima Nova Medium"/>
                <a:sym typeface="Proxima Nova Medium"/>
              </a:rPr>
              <a:t>Young people are very active on it</a:t>
            </a:r>
          </a:p>
          <a:p>
            <a:pPr marL="198000" lvl="1" indent="-228600" defTabSz="177800" hangingPunct="0">
              <a:spcBef>
                <a:spcPts val="600"/>
              </a:spcBef>
              <a:buFontTx/>
              <a:buChar char="-"/>
            </a:pPr>
            <a:r>
              <a:rPr lang="en-GB" sz="1250" kern="0" dirty="0">
                <a:solidFill>
                  <a:srgbClr val="000000"/>
                </a:solidFill>
                <a:latin typeface="Proxima Nova Medium"/>
                <a:sym typeface="Proxima Nova Medium"/>
              </a:rPr>
              <a:t>Extra method of engagement </a:t>
            </a:r>
          </a:p>
          <a:p>
            <a:pPr marL="198000" lvl="1" indent="-228600" defTabSz="177800" hangingPunct="0">
              <a:spcBef>
                <a:spcPts val="600"/>
              </a:spcBef>
              <a:buFontTx/>
              <a:buChar char="-"/>
            </a:pPr>
            <a:r>
              <a:rPr lang="en-GB" sz="1250" kern="0" dirty="0">
                <a:solidFill>
                  <a:srgbClr val="000000"/>
                </a:solidFill>
                <a:latin typeface="Proxima Nova Medium"/>
                <a:sym typeface="Proxima Nova Medium"/>
              </a:rPr>
              <a:t>Stories/ Posts </a:t>
            </a:r>
          </a:p>
          <a:p>
            <a:pPr marL="198000" lvl="1" indent="-228600" defTabSz="177800" hangingPunct="0">
              <a:spcBef>
                <a:spcPts val="600"/>
              </a:spcBef>
              <a:buFontTx/>
              <a:buChar char="-"/>
            </a:pPr>
            <a:r>
              <a:rPr lang="en-GB" sz="1250" kern="0" dirty="0">
                <a:solidFill>
                  <a:srgbClr val="000000"/>
                </a:solidFill>
                <a:latin typeface="Proxima Nova Medium"/>
                <a:sym typeface="Proxima Nova Medium"/>
              </a:rPr>
              <a:t>Establishing overall network</a:t>
            </a:r>
            <a:endParaRPr lang="en-GB" sz="1250" kern="0" dirty="0">
              <a:solidFill>
                <a:srgbClr val="000000"/>
              </a:solidFill>
              <a:latin typeface="Proxima Nova Medium"/>
              <a:ea typeface="Proxima Nova Medium"/>
              <a:cs typeface="Proxima Nova Medium"/>
              <a:sym typeface="Proxima Nova Medium"/>
            </a:endParaRPr>
          </a:p>
        </p:txBody>
      </p:sp>
      <p:sp>
        <p:nvSpPr>
          <p:cNvPr id="17" name="TextBox 16">
            <a:extLst>
              <a:ext uri="{FF2B5EF4-FFF2-40B4-BE49-F238E27FC236}">
                <a16:creationId xmlns:a16="http://schemas.microsoft.com/office/drawing/2014/main" id="{D2F1F79F-D993-44C6-A036-61645E8F1173}"/>
              </a:ext>
            </a:extLst>
          </p:cNvPr>
          <p:cNvSpPr txBox="1"/>
          <p:nvPr/>
        </p:nvSpPr>
        <p:spPr>
          <a:xfrm>
            <a:off x="2330026" y="1465565"/>
            <a:ext cx="4448072" cy="1591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ctr">
            <a:spAutoFit/>
          </a:bodyPr>
          <a:lstStyle/>
          <a:p>
            <a:pPr defTabSz="177800" hangingPunct="0">
              <a:lnSpc>
                <a:spcPct val="90000"/>
              </a:lnSpc>
              <a:spcBef>
                <a:spcPts val="2250"/>
              </a:spcBef>
            </a:pPr>
            <a:r>
              <a:rPr lang="en-GB" sz="1250" kern="0" dirty="0">
                <a:solidFill>
                  <a:srgbClr val="000000"/>
                </a:solidFill>
                <a:latin typeface="Proxima Nova Medium"/>
                <a:sym typeface="Proxima Nova Medium"/>
              </a:rPr>
              <a:t>LINKED IN</a:t>
            </a:r>
            <a:r>
              <a:rPr lang="en-GB" sz="1250" kern="0" dirty="0">
                <a:solidFill>
                  <a:srgbClr val="000000"/>
                </a:solidFill>
                <a:latin typeface="Proxima Nova Medium"/>
                <a:ea typeface="Proxima Nova Medium"/>
                <a:cs typeface="Proxima Nova Medium"/>
                <a:sym typeface="Proxima Nova Medium"/>
              </a:rPr>
              <a:t>: </a:t>
            </a:r>
          </a:p>
          <a:p>
            <a:pPr marL="198000" lvl="1" indent="-228600" defTabSz="177800" hangingPunct="0">
              <a:spcBef>
                <a:spcPts val="600"/>
              </a:spcBef>
              <a:buFontTx/>
              <a:buChar char="-"/>
            </a:pPr>
            <a:r>
              <a:rPr lang="en-GB" sz="1250" kern="0" dirty="0">
                <a:solidFill>
                  <a:srgbClr val="000000"/>
                </a:solidFill>
                <a:latin typeface="Proxima Nova Medium"/>
                <a:sym typeface="Proxima Nova Medium"/>
              </a:rPr>
              <a:t>Platform for education/ career opportunities</a:t>
            </a:r>
          </a:p>
          <a:p>
            <a:pPr marL="198000" lvl="1" indent="-228600" defTabSz="177800" hangingPunct="0">
              <a:spcBef>
                <a:spcPts val="600"/>
              </a:spcBef>
              <a:buFontTx/>
              <a:buChar char="-"/>
            </a:pPr>
            <a:r>
              <a:rPr lang="en-GB" sz="1250" kern="0" dirty="0">
                <a:solidFill>
                  <a:srgbClr val="000000"/>
                </a:solidFill>
                <a:latin typeface="Proxima Nova Medium"/>
                <a:sym typeface="Proxima Nova Medium"/>
              </a:rPr>
              <a:t>Law firms, Banks are already doing it </a:t>
            </a:r>
          </a:p>
          <a:p>
            <a:pPr marL="198000" lvl="1" indent="-228600" defTabSz="177800" hangingPunct="0">
              <a:spcBef>
                <a:spcPts val="600"/>
              </a:spcBef>
              <a:buFontTx/>
              <a:buChar char="-"/>
            </a:pPr>
            <a:r>
              <a:rPr lang="en-GB" sz="1250" kern="0" dirty="0">
                <a:solidFill>
                  <a:srgbClr val="000000"/>
                </a:solidFill>
                <a:latin typeface="Proxima Nova Medium"/>
                <a:sym typeface="Proxima Nova Medium"/>
              </a:rPr>
              <a:t> Interaction and more Engagement </a:t>
            </a:r>
          </a:p>
          <a:p>
            <a:pPr marL="198000" lvl="1" indent="-228600" defTabSz="177800" hangingPunct="0">
              <a:spcBef>
                <a:spcPts val="600"/>
              </a:spcBef>
              <a:buFontTx/>
              <a:buChar char="-"/>
            </a:pPr>
            <a:r>
              <a:rPr lang="en-GB" sz="1250" kern="0" dirty="0">
                <a:solidFill>
                  <a:srgbClr val="000000"/>
                </a:solidFill>
                <a:latin typeface="Proxima Nova Medium"/>
                <a:sym typeface="Proxima Nova Medium"/>
              </a:rPr>
              <a:t>Link with recruitment/ YCN applicants </a:t>
            </a:r>
            <a:endParaRPr lang="en-GB" sz="1250" kern="0" dirty="0">
              <a:solidFill>
                <a:srgbClr val="000000"/>
              </a:solidFill>
              <a:latin typeface="Proxima Nova Medium"/>
              <a:ea typeface="Proxima Nova Medium"/>
              <a:cs typeface="Proxima Nova Medium"/>
              <a:sym typeface="Proxima Nova Medium"/>
            </a:endParaRPr>
          </a:p>
        </p:txBody>
      </p:sp>
      <p:sp>
        <p:nvSpPr>
          <p:cNvPr id="19" name="TextBox 18">
            <a:extLst>
              <a:ext uri="{FF2B5EF4-FFF2-40B4-BE49-F238E27FC236}">
                <a16:creationId xmlns:a16="http://schemas.microsoft.com/office/drawing/2014/main" id="{6667530B-C5E8-4E84-9992-E1CFC209A954}"/>
              </a:ext>
            </a:extLst>
          </p:cNvPr>
          <p:cNvSpPr txBox="1"/>
          <p:nvPr/>
        </p:nvSpPr>
        <p:spPr>
          <a:xfrm>
            <a:off x="1812294" y="4425544"/>
            <a:ext cx="4448072" cy="13221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ctr">
            <a:spAutoFit/>
          </a:bodyPr>
          <a:lstStyle/>
          <a:p>
            <a:pPr defTabSz="177800" hangingPunct="0">
              <a:lnSpc>
                <a:spcPct val="90000"/>
              </a:lnSpc>
              <a:spcBef>
                <a:spcPts val="2250"/>
              </a:spcBef>
            </a:pPr>
            <a:r>
              <a:rPr lang="en-GB" sz="1250" kern="0" dirty="0">
                <a:solidFill>
                  <a:srgbClr val="000000"/>
                </a:solidFill>
                <a:latin typeface="Proxima Nova Medium"/>
                <a:sym typeface="Proxima Nova Medium"/>
              </a:rPr>
              <a:t>Your CO-OP APP</a:t>
            </a:r>
            <a:r>
              <a:rPr lang="en-GB" sz="1250" kern="0" dirty="0">
                <a:solidFill>
                  <a:srgbClr val="000000"/>
                </a:solidFill>
                <a:latin typeface="Proxima Nova Medium"/>
                <a:ea typeface="Proxima Nova Medium"/>
                <a:cs typeface="Proxima Nova Medium"/>
                <a:sym typeface="Proxima Nova Medium"/>
              </a:rPr>
              <a:t>: </a:t>
            </a:r>
          </a:p>
          <a:p>
            <a:pPr marL="198000" lvl="1" indent="-228600" defTabSz="177800" hangingPunct="0">
              <a:spcBef>
                <a:spcPts val="600"/>
              </a:spcBef>
              <a:buFontTx/>
              <a:buChar char="-"/>
            </a:pPr>
            <a:r>
              <a:rPr lang="en-GB" sz="1250" kern="0" dirty="0">
                <a:solidFill>
                  <a:srgbClr val="000000"/>
                </a:solidFill>
                <a:latin typeface="Proxima Nova Medium"/>
                <a:sym typeface="Proxima Nova Medium"/>
              </a:rPr>
              <a:t>Make use of the space </a:t>
            </a:r>
          </a:p>
          <a:p>
            <a:pPr marL="198000" lvl="1" indent="-228600" defTabSz="177800" hangingPunct="0">
              <a:spcBef>
                <a:spcPts val="600"/>
              </a:spcBef>
              <a:buFontTx/>
              <a:buChar char="-"/>
            </a:pPr>
            <a:r>
              <a:rPr lang="en-GB" sz="1250" kern="0" dirty="0">
                <a:solidFill>
                  <a:srgbClr val="000000"/>
                </a:solidFill>
                <a:latin typeface="Proxima Nova Medium"/>
                <a:sym typeface="Proxima Nova Medium"/>
              </a:rPr>
              <a:t>Updated posts/ Regular competitions </a:t>
            </a:r>
          </a:p>
          <a:p>
            <a:pPr marL="198000" lvl="1" indent="-228600" defTabSz="177800" hangingPunct="0">
              <a:spcBef>
                <a:spcPts val="600"/>
              </a:spcBef>
              <a:buFontTx/>
              <a:buChar char="-"/>
            </a:pPr>
            <a:r>
              <a:rPr lang="en-GB" sz="1250" kern="0" dirty="0">
                <a:solidFill>
                  <a:srgbClr val="000000"/>
                </a:solidFill>
                <a:latin typeface="Proxima Nova Medium"/>
                <a:sym typeface="Proxima Nova Medium"/>
              </a:rPr>
              <a:t>Platform for surveys/ Interaction </a:t>
            </a:r>
          </a:p>
        </p:txBody>
      </p:sp>
    </p:spTree>
    <p:extLst>
      <p:ext uri="{BB962C8B-B14F-4D97-AF65-F5344CB8AC3E}">
        <p14:creationId xmlns:p14="http://schemas.microsoft.com/office/powerpoint/2010/main" val="300812152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A3818-46C3-41DE-9419-8BD13E0A5667}"/>
              </a:ext>
            </a:extLst>
          </p:cNvPr>
          <p:cNvPicPr>
            <a:picLocks noChangeAspect="1"/>
          </p:cNvPicPr>
          <p:nvPr/>
        </p:nvPicPr>
        <p:blipFill>
          <a:blip r:embed="rId2"/>
          <a:stretch>
            <a:fillRect/>
          </a:stretch>
        </p:blipFill>
        <p:spPr>
          <a:xfrm>
            <a:off x="609600" y="120767"/>
            <a:ext cx="10843846" cy="637087"/>
          </a:xfrm>
          <a:prstGeom prst="rect">
            <a:avLst/>
          </a:prstGeom>
        </p:spPr>
      </p:pic>
      <p:sp>
        <p:nvSpPr>
          <p:cNvPr id="3" name="TextBox 2">
            <a:extLst>
              <a:ext uri="{FF2B5EF4-FFF2-40B4-BE49-F238E27FC236}">
                <a16:creationId xmlns:a16="http://schemas.microsoft.com/office/drawing/2014/main" id="{0E93EE05-6238-4047-A12D-75C06C7E7791}"/>
              </a:ext>
            </a:extLst>
          </p:cNvPr>
          <p:cNvSpPr txBox="1"/>
          <p:nvPr/>
        </p:nvSpPr>
        <p:spPr>
          <a:xfrm>
            <a:off x="175846" y="243103"/>
            <a:ext cx="11699631" cy="438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177800" hangingPunct="0">
              <a:lnSpc>
                <a:spcPct val="90000"/>
              </a:lnSpc>
              <a:spcBef>
                <a:spcPts val="2250"/>
              </a:spcBef>
            </a:pPr>
            <a:r>
              <a:rPr lang="en-GB" sz="2500" kern="0" dirty="0">
                <a:solidFill>
                  <a:srgbClr val="000000"/>
                </a:solidFill>
                <a:latin typeface="Proxima Nova Medium"/>
                <a:sym typeface="Proxima Nova Medium"/>
              </a:rPr>
              <a:t>Engagement with Young People – COOP Group UK – In It Together Podcast</a:t>
            </a:r>
          </a:p>
        </p:txBody>
      </p:sp>
      <p:pic>
        <p:nvPicPr>
          <p:cNvPr id="7" name="Picture 6">
            <a:extLst>
              <a:ext uri="{FF2B5EF4-FFF2-40B4-BE49-F238E27FC236}">
                <a16:creationId xmlns:a16="http://schemas.microsoft.com/office/drawing/2014/main" id="{B927BFEE-4AA8-4FD4-9285-59B97BB34A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0" y="1172261"/>
            <a:ext cx="2351072" cy="5088311"/>
          </a:xfrm>
          <a:prstGeom prst="rect">
            <a:avLst/>
          </a:prstGeom>
        </p:spPr>
      </p:pic>
      <p:pic>
        <p:nvPicPr>
          <p:cNvPr id="11" name="Picture 10" descr="A picture containing text, electronics&#10;&#10;Description automatically generated">
            <a:extLst>
              <a:ext uri="{FF2B5EF4-FFF2-40B4-BE49-F238E27FC236}">
                <a16:creationId xmlns:a16="http://schemas.microsoft.com/office/drawing/2014/main" id="{8E594107-FB79-4C19-9BCA-E04AF4CCE7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698" y="1712839"/>
            <a:ext cx="2351072" cy="5088311"/>
          </a:xfrm>
          <a:prstGeom prst="rect">
            <a:avLst/>
          </a:prstGeom>
        </p:spPr>
      </p:pic>
      <p:sp>
        <p:nvSpPr>
          <p:cNvPr id="14" name="Arrow: Chevron 13">
            <a:extLst>
              <a:ext uri="{FF2B5EF4-FFF2-40B4-BE49-F238E27FC236}">
                <a16:creationId xmlns:a16="http://schemas.microsoft.com/office/drawing/2014/main" id="{EEBEAEAF-9F87-4585-BF80-0365B7F4259C}"/>
              </a:ext>
            </a:extLst>
          </p:cNvPr>
          <p:cNvSpPr/>
          <p:nvPr/>
        </p:nvSpPr>
        <p:spPr>
          <a:xfrm>
            <a:off x="5580493" y="3264853"/>
            <a:ext cx="890337" cy="328295"/>
          </a:xfrm>
          <a:prstGeom prst="chevron">
            <a:avLst/>
          </a:prstGeom>
          <a:solidFill>
            <a:srgbClr val="F8B62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07716" hangingPunct="0">
              <a:lnSpc>
                <a:spcPct val="120000"/>
              </a:lnSpc>
            </a:pPr>
            <a:endParaRPr lang="en-GB" sz="1500" kern="0" spc="-30" dirty="0">
              <a:solidFill>
                <a:srgbClr val="FFFFFF"/>
              </a:solidFill>
              <a:latin typeface="Canela Deck Bold"/>
              <a:ea typeface="Canela Deck Bold"/>
              <a:cs typeface="Canela Deck Bold"/>
              <a:sym typeface="Canela Deck Bold"/>
            </a:endParaRPr>
          </a:p>
        </p:txBody>
      </p:sp>
      <p:pic>
        <p:nvPicPr>
          <p:cNvPr id="5" name="Picture 4" descr="Table&#10;&#10;Description automatically generated">
            <a:extLst>
              <a:ext uri="{FF2B5EF4-FFF2-40B4-BE49-F238E27FC236}">
                <a16:creationId xmlns:a16="http://schemas.microsoft.com/office/drawing/2014/main" id="{ECCCD6FC-14D1-4D42-9F1B-BB7C39195D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3814" y="1359127"/>
            <a:ext cx="4183770" cy="5020524"/>
          </a:xfrm>
          <a:prstGeom prst="rect">
            <a:avLst/>
          </a:prstGeom>
        </p:spPr>
      </p:pic>
    </p:spTree>
    <p:extLst>
      <p:ext uri="{BB962C8B-B14F-4D97-AF65-F5344CB8AC3E}">
        <p14:creationId xmlns:p14="http://schemas.microsoft.com/office/powerpoint/2010/main" val="345917671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8F9099-2D15-48A6-8A6A-8E3C3B85F2C6}"/>
              </a:ext>
            </a:extLst>
          </p:cNvPr>
          <p:cNvPicPr>
            <a:picLocks noChangeAspect="1"/>
          </p:cNvPicPr>
          <p:nvPr/>
        </p:nvPicPr>
        <p:blipFill>
          <a:blip r:embed="rId2"/>
          <a:stretch>
            <a:fillRect/>
          </a:stretch>
        </p:blipFill>
        <p:spPr>
          <a:xfrm>
            <a:off x="675803" y="2416707"/>
            <a:ext cx="3121423" cy="4142591"/>
          </a:xfrm>
          <a:prstGeom prst="rect">
            <a:avLst/>
          </a:prstGeom>
        </p:spPr>
      </p:pic>
      <p:pic>
        <p:nvPicPr>
          <p:cNvPr id="3" name="Picture 2" descr="Logo&#10;&#10;Description automatically generated">
            <a:extLst>
              <a:ext uri="{FF2B5EF4-FFF2-40B4-BE49-F238E27FC236}">
                <a16:creationId xmlns:a16="http://schemas.microsoft.com/office/drawing/2014/main" id="{32187074-A157-43FB-82EB-2336A5F50E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740" y="390142"/>
            <a:ext cx="2095787" cy="1585049"/>
          </a:xfrm>
          <a:prstGeom prst="rect">
            <a:avLst/>
          </a:prstGeom>
        </p:spPr>
      </p:pic>
      <p:pic>
        <p:nvPicPr>
          <p:cNvPr id="4" name="Picture 3" descr="Icon&#10;&#10;Description automatically generated">
            <a:extLst>
              <a:ext uri="{FF2B5EF4-FFF2-40B4-BE49-F238E27FC236}">
                <a16:creationId xmlns:a16="http://schemas.microsoft.com/office/drawing/2014/main" id="{66C4E0E6-DE99-4CD4-989E-C0326E2069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1423" y="390142"/>
            <a:ext cx="1729154" cy="1729154"/>
          </a:xfrm>
          <a:prstGeom prst="rect">
            <a:avLst/>
          </a:prstGeom>
          <a:ln>
            <a:noFill/>
          </a:ln>
          <a:effectLst>
            <a:softEdge rad="112500"/>
          </a:effectLst>
        </p:spPr>
      </p:pic>
      <p:pic>
        <p:nvPicPr>
          <p:cNvPr id="5" name="Picture 4">
            <a:extLst>
              <a:ext uri="{FF2B5EF4-FFF2-40B4-BE49-F238E27FC236}">
                <a16:creationId xmlns:a16="http://schemas.microsoft.com/office/drawing/2014/main" id="{3BC4C087-71BC-4D37-8FEB-1A1E32D2728F}"/>
              </a:ext>
            </a:extLst>
          </p:cNvPr>
          <p:cNvPicPr>
            <a:picLocks noChangeAspect="1"/>
          </p:cNvPicPr>
          <p:nvPr/>
        </p:nvPicPr>
        <p:blipFill>
          <a:blip r:embed="rId5"/>
          <a:stretch>
            <a:fillRect/>
          </a:stretch>
        </p:blipFill>
        <p:spPr>
          <a:xfrm>
            <a:off x="4503420" y="2375648"/>
            <a:ext cx="3312132" cy="4183651"/>
          </a:xfrm>
          <a:prstGeom prst="rect">
            <a:avLst/>
          </a:prstGeom>
        </p:spPr>
      </p:pic>
      <p:pic>
        <p:nvPicPr>
          <p:cNvPr id="6" name="Picture 5">
            <a:extLst>
              <a:ext uri="{FF2B5EF4-FFF2-40B4-BE49-F238E27FC236}">
                <a16:creationId xmlns:a16="http://schemas.microsoft.com/office/drawing/2014/main" id="{851E1204-91F4-4658-9CC4-C273A53B9399}"/>
              </a:ext>
            </a:extLst>
          </p:cNvPr>
          <p:cNvPicPr>
            <a:picLocks noChangeAspect="1"/>
          </p:cNvPicPr>
          <p:nvPr/>
        </p:nvPicPr>
        <p:blipFill>
          <a:blip r:embed="rId6"/>
          <a:stretch>
            <a:fillRect/>
          </a:stretch>
        </p:blipFill>
        <p:spPr>
          <a:xfrm>
            <a:off x="9731739" y="390143"/>
            <a:ext cx="1138191" cy="2006874"/>
          </a:xfrm>
          <a:prstGeom prst="rect">
            <a:avLst/>
          </a:prstGeom>
        </p:spPr>
      </p:pic>
      <p:pic>
        <p:nvPicPr>
          <p:cNvPr id="9" name="Picture 8">
            <a:extLst>
              <a:ext uri="{FF2B5EF4-FFF2-40B4-BE49-F238E27FC236}">
                <a16:creationId xmlns:a16="http://schemas.microsoft.com/office/drawing/2014/main" id="{E1D48EB3-6D99-44CF-A1C6-0F47CAA061FF}"/>
              </a:ext>
            </a:extLst>
          </p:cNvPr>
          <p:cNvPicPr>
            <a:picLocks noChangeAspect="1"/>
          </p:cNvPicPr>
          <p:nvPr/>
        </p:nvPicPr>
        <p:blipFill>
          <a:blip r:embed="rId7"/>
          <a:stretch>
            <a:fillRect/>
          </a:stretch>
        </p:blipFill>
        <p:spPr>
          <a:xfrm>
            <a:off x="8550541" y="2416707"/>
            <a:ext cx="3283207" cy="4183650"/>
          </a:xfrm>
          <a:prstGeom prst="rect">
            <a:avLst/>
          </a:prstGeom>
        </p:spPr>
      </p:pic>
    </p:spTree>
    <p:extLst>
      <p:ext uri="{BB962C8B-B14F-4D97-AF65-F5344CB8AC3E}">
        <p14:creationId xmlns:p14="http://schemas.microsoft.com/office/powerpoint/2010/main" val="424472237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7976EA-6B94-4247-AB43-9074D5925CE2}"/>
              </a:ext>
            </a:extLst>
          </p:cNvPr>
          <p:cNvPicPr>
            <a:picLocks noChangeAspect="1"/>
          </p:cNvPicPr>
          <p:nvPr/>
        </p:nvPicPr>
        <p:blipFill>
          <a:blip r:embed="rId2"/>
          <a:stretch>
            <a:fillRect/>
          </a:stretch>
        </p:blipFill>
        <p:spPr>
          <a:xfrm>
            <a:off x="256844" y="195278"/>
            <a:ext cx="5161939" cy="637087"/>
          </a:xfrm>
          <a:prstGeom prst="rect">
            <a:avLst/>
          </a:prstGeom>
        </p:spPr>
      </p:pic>
      <p:sp>
        <p:nvSpPr>
          <p:cNvPr id="5" name="TextBox 4">
            <a:extLst>
              <a:ext uri="{FF2B5EF4-FFF2-40B4-BE49-F238E27FC236}">
                <a16:creationId xmlns:a16="http://schemas.microsoft.com/office/drawing/2014/main" id="{21E5247D-B204-4E91-819B-ED6A77FA84AC}"/>
              </a:ext>
            </a:extLst>
          </p:cNvPr>
          <p:cNvSpPr txBox="1"/>
          <p:nvPr/>
        </p:nvSpPr>
        <p:spPr>
          <a:xfrm>
            <a:off x="-211015" y="317614"/>
            <a:ext cx="6097656" cy="438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177800" hangingPunct="0">
              <a:lnSpc>
                <a:spcPct val="90000"/>
              </a:lnSpc>
              <a:spcBef>
                <a:spcPts val="2250"/>
              </a:spcBef>
            </a:pPr>
            <a:r>
              <a:rPr lang="en-GB" sz="2500" kern="0" dirty="0" err="1">
                <a:solidFill>
                  <a:srgbClr val="000000"/>
                </a:solidFill>
                <a:latin typeface="Proxima Nova Medium"/>
                <a:sym typeface="Proxima Nova Medium"/>
              </a:rPr>
              <a:t>YourCOOP</a:t>
            </a:r>
            <a:r>
              <a:rPr lang="en-GB" sz="2500" kern="0" dirty="0">
                <a:solidFill>
                  <a:srgbClr val="000000"/>
                </a:solidFill>
                <a:latin typeface="Proxima Nova Medium"/>
                <a:sym typeface="Proxima Nova Medium"/>
              </a:rPr>
              <a:t> MEMBERSHIP APP</a:t>
            </a:r>
          </a:p>
        </p:txBody>
      </p:sp>
      <p:pic>
        <p:nvPicPr>
          <p:cNvPr id="4" name="Picture 3" descr="Graphical user interface, diagram, text&#10;&#10;Description automatically generated">
            <a:extLst>
              <a:ext uri="{FF2B5EF4-FFF2-40B4-BE49-F238E27FC236}">
                <a16:creationId xmlns:a16="http://schemas.microsoft.com/office/drawing/2014/main" id="{8CB04B61-DE84-4D86-80EC-05517D82ACA6}"/>
              </a:ext>
            </a:extLst>
          </p:cNvPr>
          <p:cNvPicPr>
            <a:picLocks noChangeAspect="1"/>
          </p:cNvPicPr>
          <p:nvPr/>
        </p:nvPicPr>
        <p:blipFill rotWithShape="1">
          <a:blip r:embed="rId3">
            <a:extLst>
              <a:ext uri="{28A0092B-C50C-407E-A947-70E740481C1C}">
                <a14:useLocalDpi xmlns:a14="http://schemas.microsoft.com/office/drawing/2010/main" val="0"/>
              </a:ext>
            </a:extLst>
          </a:blip>
          <a:srcRect t="4858"/>
          <a:stretch/>
        </p:blipFill>
        <p:spPr>
          <a:xfrm>
            <a:off x="2731477" y="954701"/>
            <a:ext cx="2859446" cy="5887918"/>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EBEB943D-FD3E-4A05-BCF8-7B722A217B99}"/>
              </a:ext>
            </a:extLst>
          </p:cNvPr>
          <p:cNvPicPr>
            <a:picLocks noChangeAspect="1"/>
          </p:cNvPicPr>
          <p:nvPr/>
        </p:nvPicPr>
        <p:blipFill rotWithShape="1">
          <a:blip r:embed="rId4">
            <a:extLst>
              <a:ext uri="{28A0092B-C50C-407E-A947-70E740481C1C}">
                <a14:useLocalDpi xmlns:a14="http://schemas.microsoft.com/office/drawing/2010/main" val="0"/>
              </a:ext>
            </a:extLst>
          </a:blip>
          <a:srcRect t="6245"/>
          <a:stretch/>
        </p:blipFill>
        <p:spPr>
          <a:xfrm>
            <a:off x="6096000" y="195278"/>
            <a:ext cx="3209845" cy="6513098"/>
          </a:xfrm>
          <a:prstGeom prst="rect">
            <a:avLst/>
          </a:prstGeom>
        </p:spPr>
      </p:pic>
      <p:sp>
        <p:nvSpPr>
          <p:cNvPr id="9" name="Oval 8">
            <a:extLst>
              <a:ext uri="{FF2B5EF4-FFF2-40B4-BE49-F238E27FC236}">
                <a16:creationId xmlns:a16="http://schemas.microsoft.com/office/drawing/2014/main" id="{06800897-15DB-4B51-A714-E2406D7CB39A}"/>
              </a:ext>
            </a:extLst>
          </p:cNvPr>
          <p:cNvSpPr/>
          <p:nvPr/>
        </p:nvSpPr>
        <p:spPr>
          <a:xfrm>
            <a:off x="5962841" y="5331468"/>
            <a:ext cx="3497683" cy="461645"/>
          </a:xfrm>
          <a:prstGeom prst="ellipse">
            <a:avLst/>
          </a:prstGeom>
          <a:noFill/>
          <a:ln w="76200">
            <a:solidFill>
              <a:srgbClr val="FF0000"/>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25400" tIns="25400" rIns="25400" bIns="25400" numCol="1" spcCol="38100" rtlCol="0" anchor="ctr">
            <a:spAutoFit/>
          </a:bodyPr>
          <a:lstStyle/>
          <a:p>
            <a:pPr algn="ctr" defTabSz="207716" hangingPunct="0">
              <a:lnSpc>
                <a:spcPct val="120000"/>
              </a:lnSpc>
            </a:pPr>
            <a:endParaRPr lang="en-GB" sz="1500" kern="0" spc="-30">
              <a:solidFill>
                <a:srgbClr val="FFFFFF"/>
              </a:solidFill>
              <a:latin typeface="Canela Deck Bold"/>
              <a:ea typeface="Canela Deck Bold"/>
              <a:cs typeface="Canela Deck Bold"/>
              <a:sym typeface="Canela Deck Bold"/>
            </a:endParaRPr>
          </a:p>
        </p:txBody>
      </p:sp>
      <p:sp>
        <p:nvSpPr>
          <p:cNvPr id="10" name="Oval 9">
            <a:extLst>
              <a:ext uri="{FF2B5EF4-FFF2-40B4-BE49-F238E27FC236}">
                <a16:creationId xmlns:a16="http://schemas.microsoft.com/office/drawing/2014/main" id="{6EFA9DEE-8CB0-43FF-8707-11652A485D3C}"/>
              </a:ext>
            </a:extLst>
          </p:cNvPr>
          <p:cNvSpPr/>
          <p:nvPr/>
        </p:nvSpPr>
        <p:spPr>
          <a:xfrm>
            <a:off x="5962841" y="3156837"/>
            <a:ext cx="2096775" cy="461645"/>
          </a:xfrm>
          <a:prstGeom prst="ellipse">
            <a:avLst/>
          </a:prstGeom>
          <a:noFill/>
          <a:ln w="76200">
            <a:solidFill>
              <a:srgbClr val="FF0000"/>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25400" tIns="25400" rIns="25400" bIns="25400" numCol="1" spcCol="38100" rtlCol="0" anchor="ctr">
            <a:spAutoFit/>
          </a:bodyPr>
          <a:lstStyle/>
          <a:p>
            <a:pPr algn="ctr" defTabSz="207716" hangingPunct="0">
              <a:lnSpc>
                <a:spcPct val="120000"/>
              </a:lnSpc>
            </a:pPr>
            <a:endParaRPr lang="en-GB" sz="1500" kern="0" spc="-30">
              <a:solidFill>
                <a:srgbClr val="FFFFFF"/>
              </a:solidFill>
              <a:latin typeface="Canela Deck Bold"/>
              <a:ea typeface="Canela Deck Bold"/>
              <a:cs typeface="Canela Deck Bold"/>
              <a:sym typeface="Canela Deck Bold"/>
            </a:endParaRPr>
          </a:p>
        </p:txBody>
      </p:sp>
      <p:sp>
        <p:nvSpPr>
          <p:cNvPr id="13" name="Arrow: Curved Down 12">
            <a:extLst>
              <a:ext uri="{FF2B5EF4-FFF2-40B4-BE49-F238E27FC236}">
                <a16:creationId xmlns:a16="http://schemas.microsoft.com/office/drawing/2014/main" id="{2AF1C47F-FBA3-4546-A104-2D3FB8F77E11}"/>
              </a:ext>
            </a:extLst>
          </p:cNvPr>
          <p:cNvSpPr/>
          <p:nvPr/>
        </p:nvSpPr>
        <p:spPr>
          <a:xfrm rot="19101184">
            <a:off x="8842549" y="4637682"/>
            <a:ext cx="821813" cy="328295"/>
          </a:xfrm>
          <a:prstGeom prst="curvedDownArrow">
            <a:avLst>
              <a:gd name="adj1" fmla="val 18358"/>
              <a:gd name="adj2" fmla="val 76730"/>
              <a:gd name="adj3" fmla="val 53247"/>
            </a:avLst>
          </a:prstGeom>
          <a:solidFill>
            <a:srgbClr val="FF0000"/>
          </a:solid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07716" hangingPunct="0">
              <a:lnSpc>
                <a:spcPct val="120000"/>
              </a:lnSpc>
            </a:pPr>
            <a:endParaRPr lang="en-GB" sz="1500" kern="0" spc="-30">
              <a:solidFill>
                <a:srgbClr val="FFFFFF"/>
              </a:solidFill>
              <a:latin typeface="Canela Deck Bold"/>
              <a:ea typeface="Canela Deck Bold"/>
              <a:cs typeface="Canela Deck Bold"/>
              <a:sym typeface="Canela Deck Bold"/>
            </a:endParaRPr>
          </a:p>
        </p:txBody>
      </p:sp>
    </p:spTree>
    <p:extLst>
      <p:ext uri="{BB962C8B-B14F-4D97-AF65-F5344CB8AC3E}">
        <p14:creationId xmlns:p14="http://schemas.microsoft.com/office/powerpoint/2010/main" val="30649039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AA442308-F2C9-49FA-A2A8-8FA6FD80315F}"/>
              </a:ext>
            </a:extLst>
          </p:cNvPr>
          <p:cNvSpPr/>
          <p:nvPr/>
        </p:nvSpPr>
        <p:spPr>
          <a:xfrm>
            <a:off x="845413" y="581526"/>
            <a:ext cx="9898788" cy="636803"/>
          </a:xfrm>
          <a:prstGeom prst="rect">
            <a:avLst/>
          </a:prstGeom>
          <a:solidFill>
            <a:srgbClr val="F4B42D">
              <a:alpha val="23319"/>
            </a:srgbClr>
          </a:solidFill>
          <a:ln w="12700">
            <a:miter lim="400000"/>
          </a:ln>
        </p:spPr>
        <p:txBody>
          <a:bodyPr lIns="25400" tIns="25400" rIns="25400" bIns="25400" anchor="ctr"/>
          <a:lstStyle/>
          <a:p>
            <a:pPr algn="ctr" defTabSz="207716" hangingPunct="0">
              <a:lnSpc>
                <a:spcPct val="120000"/>
              </a:lnSpc>
              <a:defRPr sz="3000" spc="-59">
                <a:solidFill>
                  <a:srgbClr val="FFFFFF"/>
                </a:solidFill>
                <a:latin typeface="Canela Deck Bold"/>
                <a:ea typeface="Canela Deck Bold"/>
                <a:cs typeface="Canela Deck Bold"/>
                <a:sym typeface="Canela Deck Bold"/>
              </a:defRPr>
            </a:pPr>
            <a:r>
              <a:rPr lang="en-GB" sz="3600" kern="0" spc="-30" dirty="0">
                <a:solidFill>
                  <a:srgbClr val="000000"/>
                </a:solidFill>
                <a:latin typeface="Canela Deck Bold"/>
                <a:sym typeface="Canela Deck Bold"/>
              </a:rPr>
              <a:t>Member App: Measuring</a:t>
            </a:r>
            <a:r>
              <a:rPr lang="en-GB" sz="2400" kern="0" spc="-30" dirty="0">
                <a:solidFill>
                  <a:srgbClr val="000000"/>
                </a:solidFill>
                <a:latin typeface="Canela Deck Bold"/>
                <a:sym typeface="Canela Deck Bold"/>
              </a:rPr>
              <a:t> </a:t>
            </a:r>
            <a:r>
              <a:rPr lang="en-GB" sz="3600" kern="0" spc="-30" dirty="0">
                <a:solidFill>
                  <a:srgbClr val="000000"/>
                </a:solidFill>
                <a:latin typeface="Canela Deck Bold"/>
                <a:sym typeface="Canela Deck Bold"/>
              </a:rPr>
              <a:t>our</a:t>
            </a:r>
            <a:r>
              <a:rPr lang="en-GB" sz="2400" kern="0" spc="-30" dirty="0">
                <a:solidFill>
                  <a:srgbClr val="000000"/>
                </a:solidFill>
                <a:latin typeface="Canela Deck Bold"/>
                <a:sym typeface="Canela Deck Bold"/>
              </a:rPr>
              <a:t> </a:t>
            </a:r>
            <a:r>
              <a:rPr lang="en-GB" sz="3600" kern="0" spc="-30" dirty="0">
                <a:solidFill>
                  <a:srgbClr val="000000"/>
                </a:solidFill>
                <a:latin typeface="Canela Deck Bold"/>
                <a:sym typeface="Canela Deck Bold"/>
              </a:rPr>
              <a:t>success</a:t>
            </a:r>
            <a:r>
              <a:rPr lang="en-GB" sz="2400" kern="0" spc="-30" dirty="0">
                <a:solidFill>
                  <a:srgbClr val="000000"/>
                </a:solidFill>
                <a:latin typeface="Canela Deck Bold"/>
                <a:sym typeface="Canela Deck Bold"/>
              </a:rPr>
              <a:t> </a:t>
            </a:r>
            <a:endParaRPr sz="2400" kern="0" spc="-30" dirty="0">
              <a:solidFill>
                <a:srgbClr val="000000"/>
              </a:solidFill>
              <a:latin typeface="Canela Deck Bold"/>
              <a:sym typeface="Canela Deck Bold"/>
            </a:endParaRPr>
          </a:p>
        </p:txBody>
      </p:sp>
      <p:pic>
        <p:nvPicPr>
          <p:cNvPr id="4" name="Picture 3">
            <a:extLst>
              <a:ext uri="{FF2B5EF4-FFF2-40B4-BE49-F238E27FC236}">
                <a16:creationId xmlns:a16="http://schemas.microsoft.com/office/drawing/2014/main" id="{33E04688-D7EB-4F6F-8553-AD4E6FF085F4}"/>
              </a:ext>
            </a:extLst>
          </p:cNvPr>
          <p:cNvPicPr>
            <a:picLocks noChangeAspect="1"/>
          </p:cNvPicPr>
          <p:nvPr/>
        </p:nvPicPr>
        <p:blipFill>
          <a:blip r:embed="rId2"/>
          <a:stretch>
            <a:fillRect/>
          </a:stretch>
        </p:blipFill>
        <p:spPr>
          <a:xfrm>
            <a:off x="4770155" y="4272024"/>
            <a:ext cx="7421846" cy="2585976"/>
          </a:xfrm>
          <a:prstGeom prst="rect">
            <a:avLst/>
          </a:prstGeom>
        </p:spPr>
      </p:pic>
      <p:pic>
        <p:nvPicPr>
          <p:cNvPr id="6" name="Picture 5">
            <a:extLst>
              <a:ext uri="{FF2B5EF4-FFF2-40B4-BE49-F238E27FC236}">
                <a16:creationId xmlns:a16="http://schemas.microsoft.com/office/drawing/2014/main" id="{3312C0FD-7B32-4CF3-8AF2-6390A20BB71C}"/>
              </a:ext>
            </a:extLst>
          </p:cNvPr>
          <p:cNvPicPr>
            <a:picLocks noChangeAspect="1"/>
          </p:cNvPicPr>
          <p:nvPr/>
        </p:nvPicPr>
        <p:blipFill>
          <a:blip r:embed="rId3"/>
          <a:stretch>
            <a:fillRect/>
          </a:stretch>
        </p:blipFill>
        <p:spPr>
          <a:xfrm>
            <a:off x="549116" y="1880783"/>
            <a:ext cx="4852988" cy="1728788"/>
          </a:xfrm>
          <a:prstGeom prst="rect">
            <a:avLst/>
          </a:prstGeom>
        </p:spPr>
      </p:pic>
      <p:sp>
        <p:nvSpPr>
          <p:cNvPr id="7" name="Arrow: Bent-Up 6">
            <a:extLst>
              <a:ext uri="{FF2B5EF4-FFF2-40B4-BE49-F238E27FC236}">
                <a16:creationId xmlns:a16="http://schemas.microsoft.com/office/drawing/2014/main" id="{FFFA84D9-D5C6-4737-8338-2570971B1B5A}"/>
              </a:ext>
            </a:extLst>
          </p:cNvPr>
          <p:cNvSpPr/>
          <p:nvPr/>
        </p:nvSpPr>
        <p:spPr>
          <a:xfrm rot="5400000">
            <a:off x="1906905" y="3691890"/>
            <a:ext cx="2137410" cy="2674620"/>
          </a:xfrm>
          <a:prstGeom prst="bentUpArrow">
            <a:avLst/>
          </a:prstGeom>
          <a:solidFill>
            <a:srgbClr val="F8B62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07716" hangingPunct="0">
              <a:lnSpc>
                <a:spcPct val="120000"/>
              </a:lnSpc>
            </a:pPr>
            <a:endParaRPr lang="en-GB" sz="1500" b="1" kern="0">
              <a:ln w="22225">
                <a:solidFill>
                  <a:srgbClr val="8CBAD7"/>
                </a:solidFill>
                <a:prstDash val="solid"/>
              </a:ln>
              <a:solidFill>
                <a:srgbClr val="8CBAD7">
                  <a:lumMod val="40000"/>
                  <a:lumOff val="60000"/>
                </a:srgbClr>
              </a:solidFill>
              <a:latin typeface="Canela Deck Bold"/>
              <a:ea typeface="Canela Deck Bold"/>
              <a:cs typeface="Canela Deck Bold"/>
              <a:sym typeface="Canela Deck Bold"/>
            </a:endParaRPr>
          </a:p>
        </p:txBody>
      </p:sp>
    </p:spTree>
    <p:extLst>
      <p:ext uri="{BB962C8B-B14F-4D97-AF65-F5344CB8AC3E}">
        <p14:creationId xmlns:p14="http://schemas.microsoft.com/office/powerpoint/2010/main" val="7464492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Rectangle"/>
          <p:cNvSpPr/>
          <p:nvPr/>
        </p:nvSpPr>
        <p:spPr>
          <a:xfrm>
            <a:off x="307586" y="1778414"/>
            <a:ext cx="11167755" cy="4793175"/>
          </a:xfrm>
          <a:prstGeom prst="rect">
            <a:avLst/>
          </a:prstGeom>
          <a:solidFill>
            <a:srgbClr val="FFD46B"/>
          </a:solidFill>
          <a:ln w="12700">
            <a:miter lim="400000"/>
          </a:ln>
        </p:spPr>
        <p:txBody>
          <a:bodyPr lIns="25400" tIns="25400" rIns="25400" bIns="25400" anchor="ctr"/>
          <a:lstStyle/>
          <a:p>
            <a:pPr algn="ctr" defTabSz="207716" hangingPunct="0">
              <a:lnSpc>
                <a:spcPct val="120000"/>
              </a:lnSpc>
              <a:defRPr sz="3000" spc="-59">
                <a:solidFill>
                  <a:srgbClr val="FFFFFF"/>
                </a:solidFill>
                <a:latin typeface="Canela Deck Bold"/>
                <a:ea typeface="Canela Deck Bold"/>
                <a:cs typeface="Canela Deck Bold"/>
                <a:sym typeface="Canela Deck Bold"/>
              </a:defRPr>
            </a:pPr>
            <a:endParaRPr sz="1500" kern="0" spc="-30">
              <a:solidFill>
                <a:srgbClr val="FFFFFF"/>
              </a:solidFill>
              <a:latin typeface="Canela Deck Bold"/>
              <a:sym typeface="Canela Deck Bold"/>
            </a:endParaRPr>
          </a:p>
        </p:txBody>
      </p:sp>
      <p:sp>
        <p:nvSpPr>
          <p:cNvPr id="280" name="IN PERSON EVENTS"/>
          <p:cNvSpPr txBox="1"/>
          <p:nvPr/>
        </p:nvSpPr>
        <p:spPr>
          <a:xfrm>
            <a:off x="-394902" y="1150971"/>
            <a:ext cx="5489947" cy="577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chor="ctr">
            <a:spAutoFit/>
          </a:bodyPr>
          <a:lstStyle>
            <a:lvl1pPr>
              <a:defRPr sz="7000">
                <a:latin typeface="Phosphate Inline"/>
                <a:ea typeface="Phosphate Inline"/>
                <a:cs typeface="Phosphate Inline"/>
                <a:sym typeface="Phosphate Inline"/>
              </a:defRPr>
            </a:lvl1pPr>
          </a:lstStyle>
          <a:p>
            <a:pPr algn="ctr" defTabSz="177800" hangingPunct="0">
              <a:lnSpc>
                <a:spcPct val="90000"/>
              </a:lnSpc>
              <a:spcBef>
                <a:spcPts val="2250"/>
              </a:spcBef>
              <a:defRPr>
                <a:latin typeface="Proxima Nova Medium"/>
                <a:ea typeface="Proxima Nova Medium"/>
                <a:cs typeface="Proxima Nova Medium"/>
                <a:sym typeface="Proxima Nova Medium"/>
              </a:defRPr>
            </a:pPr>
            <a:r>
              <a:rPr lang="en-GB" sz="3500" kern="0" dirty="0">
                <a:solidFill>
                  <a:srgbClr val="000000"/>
                </a:solidFill>
              </a:rPr>
              <a:t>What’s going on? </a:t>
            </a:r>
            <a:endParaRPr sz="3500" kern="0" dirty="0">
              <a:solidFill>
                <a:srgbClr val="000000"/>
              </a:solidFill>
            </a:endParaRPr>
          </a:p>
        </p:txBody>
      </p:sp>
      <p:sp>
        <p:nvSpPr>
          <p:cNvPr id="282" name="Stalls…"/>
          <p:cNvSpPr txBox="1"/>
          <p:nvPr/>
        </p:nvSpPr>
        <p:spPr>
          <a:xfrm>
            <a:off x="1322387" y="1921882"/>
            <a:ext cx="4241473" cy="4278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chor="ctr">
            <a:spAutoFit/>
          </a:bodyPr>
          <a:lstStyle/>
          <a:p>
            <a:pPr defTabSz="177800" hangingPunct="0">
              <a:buSzPct val="100000"/>
              <a:defRPr sz="3200">
                <a:latin typeface="Helvetica Neue"/>
                <a:ea typeface="Helvetica Neue"/>
                <a:cs typeface="Helvetica Neue"/>
                <a:sym typeface="Helvetica Neue"/>
              </a:defRPr>
            </a:pPr>
            <a:r>
              <a:rPr lang="en-GB" sz="1600" kern="0" dirty="0">
                <a:solidFill>
                  <a:srgbClr val="000000"/>
                </a:solidFill>
                <a:latin typeface="Helvetica Neue"/>
                <a:sym typeface="Helvetica Neue"/>
              </a:rPr>
              <a:t>MIND</a:t>
            </a:r>
          </a:p>
          <a:p>
            <a:pPr defTabSz="177800" hangingPunct="0">
              <a:buSzPct val="100000"/>
              <a:defRPr sz="3200">
                <a:latin typeface="Helvetica Neue"/>
                <a:ea typeface="Helvetica Neue"/>
                <a:cs typeface="Helvetica Neue"/>
                <a:sym typeface="Helvetica Neue"/>
              </a:defRPr>
            </a:pPr>
            <a:r>
              <a:rPr lang="en-GB" sz="1600" kern="0" dirty="0">
                <a:solidFill>
                  <a:srgbClr val="000000"/>
                </a:solidFill>
                <a:latin typeface="Helvetica Neue"/>
                <a:sym typeface="Helvetica Neue"/>
              </a:rPr>
              <a:t>- Working with Paol to deliver mental health sessions: Life After </a:t>
            </a:r>
            <a:r>
              <a:rPr lang="en-GB" sz="1600" kern="0" dirty="0" err="1">
                <a:solidFill>
                  <a:srgbClr val="000000"/>
                </a:solidFill>
                <a:latin typeface="Helvetica Neue"/>
                <a:sym typeface="Helvetica Neue"/>
              </a:rPr>
              <a:t>Covid</a:t>
            </a:r>
            <a:r>
              <a:rPr lang="en-GB" sz="1600" kern="0" dirty="0">
                <a:solidFill>
                  <a:srgbClr val="000000"/>
                </a:solidFill>
                <a:latin typeface="Helvetica Neue"/>
                <a:sym typeface="Helvetica Neue"/>
              </a:rPr>
              <a:t>, Self image </a:t>
            </a:r>
            <a:endParaRPr sz="1600" kern="0" dirty="0">
              <a:solidFill>
                <a:srgbClr val="000000"/>
              </a:solidFill>
              <a:latin typeface="Helvetica Neue"/>
              <a:sym typeface="Helvetica Neue"/>
            </a:endParaRPr>
          </a:p>
          <a:p>
            <a:pPr defTabSz="177800" hangingPunct="0">
              <a:defRPr sz="3200">
                <a:latin typeface="Helvetica Neue"/>
                <a:ea typeface="Helvetica Neue"/>
                <a:cs typeface="Helvetica Neue"/>
                <a:sym typeface="Helvetica Neue"/>
              </a:defRPr>
            </a:pPr>
            <a:r>
              <a:rPr sz="1600" kern="0" dirty="0">
                <a:solidFill>
                  <a:srgbClr val="000000"/>
                </a:solidFill>
                <a:latin typeface="Helvetica Neue"/>
                <a:sym typeface="Helvetica Neue"/>
              </a:rPr>
              <a:t>        </a:t>
            </a:r>
            <a:endParaRPr lang="en-GB" sz="1600" kern="0" dirty="0">
              <a:solidFill>
                <a:srgbClr val="000000"/>
              </a:solidFill>
              <a:latin typeface="Helvetica Neue"/>
              <a:sym typeface="Helvetica Neue"/>
            </a:endParaRPr>
          </a:p>
          <a:p>
            <a:pPr defTabSz="177800" hangingPunct="0">
              <a:defRPr sz="3200">
                <a:latin typeface="Helvetica Neue"/>
                <a:ea typeface="Helvetica Neue"/>
                <a:cs typeface="Helvetica Neue"/>
                <a:sym typeface="Helvetica Neue"/>
              </a:defRPr>
            </a:pPr>
            <a:endParaRPr lang="en-GB" sz="1600" kern="0" dirty="0">
              <a:solidFill>
                <a:srgbClr val="000000"/>
              </a:solidFill>
              <a:latin typeface="Helvetica Neue"/>
              <a:sym typeface="Helvetica Neue"/>
            </a:endParaRPr>
          </a:p>
          <a:p>
            <a:pPr defTabSz="177800" hangingPunct="0">
              <a:defRPr sz="3200">
                <a:latin typeface="Helvetica Neue"/>
                <a:ea typeface="Helvetica Neue"/>
                <a:cs typeface="Helvetica Neue"/>
                <a:sym typeface="Helvetica Neue"/>
              </a:defRPr>
            </a:pPr>
            <a:r>
              <a:rPr lang="en-GB" sz="1600" kern="0" dirty="0">
                <a:solidFill>
                  <a:srgbClr val="000000"/>
                </a:solidFill>
                <a:latin typeface="Helvetica Neue"/>
                <a:sym typeface="Helvetica Neue"/>
              </a:rPr>
              <a:t>Green Skills Week </a:t>
            </a:r>
            <a:endParaRPr sz="1600" kern="0" dirty="0">
              <a:solidFill>
                <a:srgbClr val="000000"/>
              </a:solidFill>
              <a:latin typeface="Helvetica Neue"/>
              <a:sym typeface="Helvetica Neue"/>
            </a:endParaRPr>
          </a:p>
          <a:p>
            <a:pPr marL="228600" indent="-228600" defTabSz="177800" hangingPunct="0">
              <a:buFontTx/>
              <a:buChar char="-"/>
              <a:defRPr sz="3200">
                <a:latin typeface="Helvetica Neue"/>
                <a:ea typeface="Helvetica Neue"/>
                <a:cs typeface="Helvetica Neue"/>
                <a:sym typeface="Helvetica Neue"/>
              </a:defRPr>
            </a:pPr>
            <a:r>
              <a:rPr lang="en-GB" sz="1600" kern="0" dirty="0">
                <a:solidFill>
                  <a:srgbClr val="000000"/>
                </a:solidFill>
                <a:latin typeface="Helvetica Neue"/>
                <a:sym typeface="Helvetica Neue"/>
              </a:rPr>
              <a:t>Workshop for year 10s alongside Amelia Crews and </a:t>
            </a:r>
            <a:r>
              <a:rPr lang="en-GB" sz="1600" kern="0" dirty="0" err="1">
                <a:solidFill>
                  <a:srgbClr val="000000"/>
                </a:solidFill>
                <a:latin typeface="Helvetica Neue"/>
                <a:sym typeface="Helvetica Neue"/>
              </a:rPr>
              <a:t>Fairphone</a:t>
            </a:r>
            <a:r>
              <a:rPr lang="en-GB" sz="1600" kern="0" dirty="0">
                <a:solidFill>
                  <a:srgbClr val="000000"/>
                </a:solidFill>
                <a:latin typeface="Helvetica Neue"/>
                <a:sym typeface="Helvetica Neue"/>
              </a:rPr>
              <a:t> </a:t>
            </a:r>
          </a:p>
          <a:p>
            <a:pPr marL="228600" indent="-228600" defTabSz="177800" hangingPunct="0">
              <a:buFontTx/>
              <a:buChar char="-"/>
              <a:defRPr sz="3200">
                <a:latin typeface="Helvetica Neue"/>
                <a:ea typeface="Helvetica Neue"/>
                <a:cs typeface="Helvetica Neue"/>
                <a:sym typeface="Helvetica Neue"/>
              </a:defRPr>
            </a:pPr>
            <a:endParaRPr lang="en-GB" sz="1600" kern="0" dirty="0">
              <a:solidFill>
                <a:srgbClr val="000000"/>
              </a:solidFill>
              <a:latin typeface="Helvetica Neue"/>
              <a:sym typeface="Helvetica Neue"/>
            </a:endParaRPr>
          </a:p>
          <a:p>
            <a:pPr defTabSz="177800" hangingPunct="0">
              <a:defRPr sz="3200">
                <a:latin typeface="Helvetica Neue"/>
                <a:ea typeface="Helvetica Neue"/>
                <a:cs typeface="Helvetica Neue"/>
                <a:sym typeface="Helvetica Neue"/>
              </a:defRPr>
            </a:pPr>
            <a:r>
              <a:rPr lang="en-GB" sz="1600" kern="0" dirty="0">
                <a:solidFill>
                  <a:srgbClr val="000000"/>
                </a:solidFill>
                <a:latin typeface="Helvetica Neue"/>
                <a:sym typeface="Helvetica Neue"/>
              </a:rPr>
              <a:t>Global Recycling </a:t>
            </a:r>
          </a:p>
          <a:p>
            <a:pPr marL="228600" indent="-228600" defTabSz="177800" hangingPunct="0">
              <a:buFontTx/>
              <a:buChar char="-"/>
              <a:defRPr sz="3200">
                <a:latin typeface="Helvetica Neue"/>
                <a:ea typeface="Helvetica Neue"/>
                <a:cs typeface="Helvetica Neue"/>
                <a:sym typeface="Helvetica Neue"/>
              </a:defRPr>
            </a:pPr>
            <a:r>
              <a:rPr lang="en-GB" sz="1600" kern="0" dirty="0">
                <a:solidFill>
                  <a:srgbClr val="000000"/>
                </a:solidFill>
                <a:latin typeface="Helvetica Neue"/>
                <a:sym typeface="Helvetica Neue"/>
              </a:rPr>
              <a:t>Focus into fast fashion brands and impact on our environment. How we can tackle this? </a:t>
            </a:r>
            <a:r>
              <a:rPr sz="1600" kern="0" dirty="0">
                <a:solidFill>
                  <a:srgbClr val="000000"/>
                </a:solidFill>
                <a:latin typeface="Helvetica Neue"/>
                <a:sym typeface="Helvetica Neue"/>
              </a:rPr>
              <a:t> </a:t>
            </a:r>
            <a:endParaRPr lang="en-GB" sz="1600" kern="0" dirty="0">
              <a:solidFill>
                <a:srgbClr val="000000"/>
              </a:solidFill>
              <a:latin typeface="Helvetica Neue"/>
              <a:sym typeface="Helvetica Neue"/>
            </a:endParaRPr>
          </a:p>
          <a:p>
            <a:pPr defTabSz="177800" hangingPunct="0">
              <a:defRPr sz="3200">
                <a:latin typeface="Helvetica Neue"/>
                <a:ea typeface="Helvetica Neue"/>
                <a:cs typeface="Helvetica Neue"/>
                <a:sym typeface="Helvetica Neue"/>
              </a:defRPr>
            </a:pPr>
            <a:endParaRPr lang="en-GB" sz="1600" kern="0" dirty="0">
              <a:solidFill>
                <a:srgbClr val="000000"/>
              </a:solidFill>
              <a:latin typeface="Helvetica Neue"/>
              <a:sym typeface="Helvetica Neue"/>
            </a:endParaRPr>
          </a:p>
          <a:p>
            <a:pPr defTabSz="177800" hangingPunct="0">
              <a:defRPr sz="3200">
                <a:latin typeface="Helvetica Neue"/>
                <a:ea typeface="Helvetica Neue"/>
                <a:cs typeface="Helvetica Neue"/>
                <a:sym typeface="Helvetica Neue"/>
              </a:defRPr>
            </a:pPr>
            <a:r>
              <a:rPr lang="en-GB" sz="1600" kern="0" dirty="0">
                <a:solidFill>
                  <a:srgbClr val="000000"/>
                </a:solidFill>
                <a:latin typeface="Helvetica Neue"/>
                <a:sym typeface="Helvetica Neue"/>
              </a:rPr>
              <a:t>Earth Day</a:t>
            </a:r>
          </a:p>
          <a:p>
            <a:pPr defTabSz="177800" hangingPunct="0">
              <a:defRPr sz="3200">
                <a:latin typeface="Helvetica Neue"/>
                <a:ea typeface="Helvetica Neue"/>
                <a:cs typeface="Helvetica Neue"/>
                <a:sym typeface="Helvetica Neue"/>
              </a:defRPr>
            </a:pPr>
            <a:r>
              <a:rPr lang="en-GB" sz="1600" kern="0" dirty="0">
                <a:solidFill>
                  <a:srgbClr val="000000"/>
                </a:solidFill>
                <a:latin typeface="Helvetica Neue"/>
                <a:sym typeface="Helvetica Neue"/>
              </a:rPr>
              <a:t>-  Raise awareness of the environmental issues which face the whole of planet Earth.</a:t>
            </a:r>
            <a:r>
              <a:rPr sz="1600" kern="0" dirty="0">
                <a:solidFill>
                  <a:srgbClr val="000000"/>
                </a:solidFill>
                <a:latin typeface="Helvetica Neue"/>
                <a:sym typeface="Helvetica Neue"/>
              </a:rPr>
              <a:t>    </a:t>
            </a:r>
          </a:p>
        </p:txBody>
      </p:sp>
      <p:sp>
        <p:nvSpPr>
          <p:cNvPr id="285" name="Oval"/>
          <p:cNvSpPr/>
          <p:nvPr/>
        </p:nvSpPr>
        <p:spPr>
          <a:xfrm>
            <a:off x="930324" y="2019832"/>
            <a:ext cx="184891" cy="199130"/>
          </a:xfrm>
          <a:prstGeom prst="ellipse">
            <a:avLst/>
          </a:prstGeom>
          <a:solidFill>
            <a:srgbClr val="FFFFFF"/>
          </a:solidFill>
          <a:ln w="63500">
            <a:solidFill>
              <a:srgbClr val="000000"/>
            </a:solidFill>
            <a:miter lim="400000"/>
          </a:ln>
        </p:spPr>
        <p:txBody>
          <a:bodyPr lIns="25400" tIns="25400" rIns="25400" bIns="25400" anchor="ctr"/>
          <a:lstStyle/>
          <a:p>
            <a:pPr algn="ctr" defTabSz="207716" hangingPunct="0">
              <a:lnSpc>
                <a:spcPct val="120000"/>
              </a:lnSpc>
              <a:defRPr sz="3000" spc="-59">
                <a:solidFill>
                  <a:srgbClr val="FFFFFF"/>
                </a:solidFill>
                <a:latin typeface="Canela Deck Bold"/>
                <a:ea typeface="Canela Deck Bold"/>
                <a:cs typeface="Canela Deck Bold"/>
                <a:sym typeface="Canela Deck Bold"/>
              </a:defRPr>
            </a:pPr>
            <a:endParaRPr sz="1500" kern="0" spc="-30">
              <a:solidFill>
                <a:srgbClr val="FFFFFF"/>
              </a:solidFill>
              <a:latin typeface="Canela Deck Bold"/>
              <a:sym typeface="Canela Deck Bold"/>
            </a:endParaRPr>
          </a:p>
        </p:txBody>
      </p:sp>
      <p:sp>
        <p:nvSpPr>
          <p:cNvPr id="286" name="Oval"/>
          <p:cNvSpPr/>
          <p:nvPr/>
        </p:nvSpPr>
        <p:spPr>
          <a:xfrm>
            <a:off x="948679" y="4175001"/>
            <a:ext cx="184891" cy="199130"/>
          </a:xfrm>
          <a:prstGeom prst="ellipse">
            <a:avLst/>
          </a:prstGeom>
          <a:solidFill>
            <a:srgbClr val="FFFFFF"/>
          </a:solidFill>
          <a:ln w="63500">
            <a:solidFill>
              <a:srgbClr val="000000"/>
            </a:solidFill>
            <a:miter lim="400000"/>
          </a:ln>
        </p:spPr>
        <p:txBody>
          <a:bodyPr lIns="25400" tIns="25400" rIns="25400" bIns="25400" anchor="ctr"/>
          <a:lstStyle/>
          <a:p>
            <a:pPr algn="ctr" defTabSz="207716" hangingPunct="0">
              <a:lnSpc>
                <a:spcPct val="120000"/>
              </a:lnSpc>
              <a:defRPr sz="3000" spc="-59">
                <a:solidFill>
                  <a:srgbClr val="FFFFFF"/>
                </a:solidFill>
                <a:latin typeface="Canela Deck Bold"/>
                <a:ea typeface="Canela Deck Bold"/>
                <a:cs typeface="Canela Deck Bold"/>
                <a:sym typeface="Canela Deck Bold"/>
              </a:defRPr>
            </a:pPr>
            <a:endParaRPr sz="1500" kern="0" spc="-30">
              <a:solidFill>
                <a:srgbClr val="FFFFFF"/>
              </a:solidFill>
              <a:latin typeface="Canela Deck Bold"/>
              <a:sym typeface="Canela Deck Bold"/>
            </a:endParaRPr>
          </a:p>
        </p:txBody>
      </p:sp>
      <p:sp>
        <p:nvSpPr>
          <p:cNvPr id="287" name="Oval"/>
          <p:cNvSpPr/>
          <p:nvPr/>
        </p:nvSpPr>
        <p:spPr>
          <a:xfrm>
            <a:off x="941466" y="3229871"/>
            <a:ext cx="184891" cy="199130"/>
          </a:xfrm>
          <a:prstGeom prst="ellipse">
            <a:avLst/>
          </a:prstGeom>
          <a:solidFill>
            <a:srgbClr val="FFFFFF"/>
          </a:solidFill>
          <a:ln w="63500">
            <a:solidFill>
              <a:srgbClr val="000000"/>
            </a:solidFill>
            <a:miter lim="400000"/>
          </a:ln>
        </p:spPr>
        <p:txBody>
          <a:bodyPr lIns="25400" tIns="25400" rIns="25400" bIns="25400" anchor="ctr"/>
          <a:lstStyle/>
          <a:p>
            <a:pPr algn="ctr" defTabSz="207716" hangingPunct="0">
              <a:lnSpc>
                <a:spcPct val="120000"/>
              </a:lnSpc>
              <a:defRPr sz="3000" spc="-59">
                <a:solidFill>
                  <a:srgbClr val="FFFFFF"/>
                </a:solidFill>
                <a:latin typeface="Canela Deck Bold"/>
                <a:ea typeface="Canela Deck Bold"/>
                <a:cs typeface="Canela Deck Bold"/>
                <a:sym typeface="Canela Deck Bold"/>
              </a:defRPr>
            </a:pPr>
            <a:endParaRPr sz="1500" kern="0" spc="-30">
              <a:solidFill>
                <a:srgbClr val="FFFFFF"/>
              </a:solidFill>
              <a:latin typeface="Canela Deck Bold"/>
              <a:sym typeface="Canela Deck Bold"/>
            </a:endParaRPr>
          </a:p>
        </p:txBody>
      </p:sp>
      <p:sp>
        <p:nvSpPr>
          <p:cNvPr id="8" name="Oval">
            <a:extLst>
              <a:ext uri="{FF2B5EF4-FFF2-40B4-BE49-F238E27FC236}">
                <a16:creationId xmlns:a16="http://schemas.microsoft.com/office/drawing/2014/main" id="{86833E98-937B-49A4-91B3-BD12C8A3A5FD}"/>
              </a:ext>
            </a:extLst>
          </p:cNvPr>
          <p:cNvSpPr/>
          <p:nvPr/>
        </p:nvSpPr>
        <p:spPr>
          <a:xfrm>
            <a:off x="930324" y="5454902"/>
            <a:ext cx="184891" cy="199130"/>
          </a:xfrm>
          <a:prstGeom prst="ellipse">
            <a:avLst/>
          </a:prstGeom>
          <a:solidFill>
            <a:srgbClr val="FFFFFF"/>
          </a:solidFill>
          <a:ln w="63500">
            <a:solidFill>
              <a:srgbClr val="000000"/>
            </a:solidFill>
            <a:miter lim="400000"/>
          </a:ln>
        </p:spPr>
        <p:txBody>
          <a:bodyPr lIns="25400" tIns="25400" rIns="25400" bIns="25400" anchor="ctr"/>
          <a:lstStyle/>
          <a:p>
            <a:pPr algn="ctr" defTabSz="207716" hangingPunct="0">
              <a:lnSpc>
                <a:spcPct val="120000"/>
              </a:lnSpc>
              <a:defRPr sz="3000" spc="-59">
                <a:solidFill>
                  <a:srgbClr val="FFFFFF"/>
                </a:solidFill>
                <a:latin typeface="Canela Deck Bold"/>
                <a:ea typeface="Canela Deck Bold"/>
                <a:cs typeface="Canela Deck Bold"/>
                <a:sym typeface="Canela Deck Bold"/>
              </a:defRPr>
            </a:pPr>
            <a:endParaRPr sz="1500" kern="0" spc="-30">
              <a:solidFill>
                <a:srgbClr val="FFFFFF"/>
              </a:solidFill>
              <a:latin typeface="Canela Deck Bold"/>
              <a:sym typeface="Canela Deck Bold"/>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Image Gallery" descr="Image Gallery"/>
          <p:cNvPicPr>
            <a:picLocks noChangeAspect="1"/>
          </p:cNvPicPr>
          <p:nvPr/>
        </p:nvPicPr>
        <p:blipFill>
          <a:blip r:embed="rId2"/>
          <a:srcRect t="7144" b="7144"/>
          <a:stretch>
            <a:fillRect/>
          </a:stretch>
        </p:blipFill>
        <p:spPr>
          <a:xfrm>
            <a:off x="490669" y="520441"/>
            <a:ext cx="11189443" cy="5812471"/>
          </a:xfrm>
          <a:prstGeom prst="rect">
            <a:avLst/>
          </a:prstGeom>
          <a:ln w="12700">
            <a:miter lim="400000"/>
          </a:ln>
        </p:spPr>
      </p:pic>
      <p:sp>
        <p:nvSpPr>
          <p:cNvPr id="162" name="Boosting Engagement with Young People &amp; Young Co-operators Network.…"/>
          <p:cNvSpPr txBox="1"/>
          <p:nvPr/>
        </p:nvSpPr>
        <p:spPr>
          <a:xfrm>
            <a:off x="7340936" y="5057631"/>
            <a:ext cx="4160302"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chor="ctr">
            <a:spAutoFit/>
          </a:bodyPr>
          <a:lstStyle/>
          <a:p>
            <a:pPr algn="ctr" defTabSz="177800" hangingPunct="0">
              <a:lnSpc>
                <a:spcPct val="90000"/>
              </a:lnSpc>
              <a:spcBef>
                <a:spcPts val="2250"/>
              </a:spcBef>
              <a:defRPr sz="4000"/>
            </a:pPr>
            <a:r>
              <a:rPr lang="en-GB" sz="2000" kern="0" dirty="0">
                <a:solidFill>
                  <a:srgbClr val="000000"/>
                </a:solidFill>
                <a:latin typeface="Proxima Nova Medium"/>
                <a:sym typeface="Proxima Nova Medium"/>
              </a:rPr>
              <a:t>Thank you! Any questions are welcomed! </a:t>
            </a:r>
            <a:endParaRPr sz="2000" kern="0" dirty="0">
              <a:solidFill>
                <a:srgbClr val="000000"/>
              </a:solidFill>
              <a:latin typeface="Proxima Nova Medium"/>
              <a:sym typeface="Proxima Nova Medium"/>
            </a:endParaRPr>
          </a:p>
        </p:txBody>
      </p:sp>
    </p:spTree>
    <p:extLst>
      <p:ext uri="{BB962C8B-B14F-4D97-AF65-F5344CB8AC3E}">
        <p14:creationId xmlns:p14="http://schemas.microsoft.com/office/powerpoint/2010/main" val="270068587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350ACF-12CB-4B66-BDB1-EFC95CD911E0}"/>
              </a:ext>
            </a:extLst>
          </p:cNvPr>
          <p:cNvSpPr>
            <a:spLocks noGrp="1"/>
          </p:cNvSpPr>
          <p:nvPr>
            <p:ph type="title"/>
          </p:nvPr>
        </p:nvSpPr>
        <p:spPr>
          <a:xfrm>
            <a:off x="2091583" y="9869"/>
            <a:ext cx="9167949" cy="1325563"/>
          </a:xfrm>
        </p:spPr>
        <p:txBody>
          <a:bodyPr>
            <a:normAutofit/>
          </a:bodyPr>
          <a:lstStyle/>
          <a:p>
            <a:r>
              <a:rPr lang="en-GB" sz="4000" b="1" spc="-158" dirty="0">
                <a:solidFill>
                  <a:srgbClr val="FAB428"/>
                </a:solidFill>
                <a:latin typeface="Calibri" panose="020F0502020204030204" pitchFamily="34" charset="0"/>
                <a:cs typeface="Calibri" panose="020F0502020204030204" pitchFamily="34" charset="0"/>
              </a:rPr>
              <a:t>Healthcare - Agenda </a:t>
            </a:r>
          </a:p>
        </p:txBody>
      </p:sp>
      <p:sp>
        <p:nvSpPr>
          <p:cNvPr id="5" name="Content Placeholder 4">
            <a:extLst>
              <a:ext uri="{FF2B5EF4-FFF2-40B4-BE49-F238E27FC236}">
                <a16:creationId xmlns:a16="http://schemas.microsoft.com/office/drawing/2014/main" id="{0769FE80-63A6-4971-9ECE-107C0FB0E178}"/>
              </a:ext>
            </a:extLst>
          </p:cNvPr>
          <p:cNvSpPr>
            <a:spLocks noGrp="1"/>
          </p:cNvSpPr>
          <p:nvPr>
            <p:ph idx="1"/>
          </p:nvPr>
        </p:nvSpPr>
        <p:spPr>
          <a:xfrm>
            <a:off x="658790" y="1989592"/>
            <a:ext cx="10515600" cy="3282165"/>
          </a:xfrm>
        </p:spPr>
        <p:txBody>
          <a:bodyPr vert="horz" lIns="91440" tIns="45720" rIns="91440" bIns="45720" rtlCol="0" anchor="t">
            <a:noAutofit/>
          </a:bodyPr>
          <a:lstStyle/>
          <a:p>
            <a:r>
              <a:rPr lang="en-GB" sz="3200" dirty="0">
                <a:solidFill>
                  <a:schemeClr val="bg1">
                    <a:lumMod val="50000"/>
                  </a:schemeClr>
                </a:solidFill>
                <a:cs typeface="Calibri"/>
              </a:rPr>
              <a:t>Defined Purpose</a:t>
            </a:r>
          </a:p>
          <a:p>
            <a:r>
              <a:rPr lang="en-GB" sz="3200" dirty="0">
                <a:solidFill>
                  <a:schemeClr val="bg1">
                    <a:lumMod val="50000"/>
                  </a:schemeClr>
                </a:solidFill>
                <a:cs typeface="Calibri"/>
              </a:rPr>
              <a:t>Agreed Strategy</a:t>
            </a:r>
          </a:p>
          <a:p>
            <a:r>
              <a:rPr lang="en-GB" sz="3200" dirty="0">
                <a:solidFill>
                  <a:schemeClr val="bg1">
                    <a:lumMod val="50000"/>
                  </a:schemeClr>
                </a:solidFill>
                <a:cs typeface="Calibri"/>
              </a:rPr>
              <a:t>2022 Activity </a:t>
            </a:r>
          </a:p>
          <a:p>
            <a:r>
              <a:rPr lang="en-GB" sz="3200" dirty="0">
                <a:solidFill>
                  <a:schemeClr val="bg1">
                    <a:lumMod val="50000"/>
                  </a:schemeClr>
                </a:solidFill>
                <a:cs typeface="Calibri"/>
              </a:rPr>
              <a:t>Timelines</a:t>
            </a:r>
          </a:p>
          <a:p>
            <a:r>
              <a:rPr lang="en-GB" sz="3200" dirty="0">
                <a:solidFill>
                  <a:schemeClr val="bg1">
                    <a:lumMod val="50000"/>
                  </a:schemeClr>
                </a:solidFill>
                <a:cs typeface="Calibri"/>
              </a:rPr>
              <a:t>Questions</a:t>
            </a:r>
          </a:p>
        </p:txBody>
      </p:sp>
    </p:spTree>
    <p:extLst>
      <p:ext uri="{BB962C8B-B14F-4D97-AF65-F5344CB8AC3E}">
        <p14:creationId xmlns:p14="http://schemas.microsoft.com/office/powerpoint/2010/main" val="3184392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65F8C6-3BD4-EB41-AE45-9AD2B3B76F12}"/>
              </a:ext>
            </a:extLst>
          </p:cNvPr>
          <p:cNvSpPr txBox="1"/>
          <p:nvPr/>
        </p:nvSpPr>
        <p:spPr>
          <a:xfrm>
            <a:off x="370703" y="1742303"/>
            <a:ext cx="9706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Good Looks Like</a:t>
            </a:r>
          </a:p>
        </p:txBody>
      </p:sp>
    </p:spTree>
    <p:extLst>
      <p:ext uri="{BB962C8B-B14F-4D97-AF65-F5344CB8AC3E}">
        <p14:creationId xmlns:p14="http://schemas.microsoft.com/office/powerpoint/2010/main" val="3034010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F968A-0058-4F86-BC22-3BD65B255799}"/>
              </a:ext>
            </a:extLst>
          </p:cNvPr>
          <p:cNvSpPr txBox="1"/>
          <p:nvPr/>
        </p:nvSpPr>
        <p:spPr>
          <a:xfrm>
            <a:off x="1055017" y="2036190"/>
            <a:ext cx="6533560" cy="40934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Driving best performance through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Empowering Store Managers to make decisions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Having great conversations with our teams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Idea sharing and implementation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Effective planning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Reviewing performance regularly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Living by Society values &amp; principles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Store operational standards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Excellent check ins &amp; PDP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Celebrity in their local community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Reward &amp; recognition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A4078AB1-C615-4E8E-9B86-46447BC07D1A}"/>
              </a:ext>
            </a:extLst>
          </p:cNvPr>
          <p:cNvSpPr>
            <a:spLocks noGrp="1"/>
          </p:cNvSpPr>
          <p:nvPr>
            <p:ph type="title"/>
          </p:nvPr>
        </p:nvSpPr>
        <p:spPr>
          <a:xfrm>
            <a:off x="838200" y="688157"/>
            <a:ext cx="10515600" cy="724232"/>
          </a:xfrm>
        </p:spPr>
        <p:txBody>
          <a:bodyPr>
            <a:normAutofit/>
          </a:bodyPr>
          <a:lstStyle/>
          <a:p>
            <a:r>
              <a:rPr lang="en-GB" sz="3600" dirty="0">
                <a:solidFill>
                  <a:schemeClr val="bg1">
                    <a:lumMod val="50000"/>
                  </a:schemeClr>
                </a:solidFill>
              </a:rPr>
              <a:t>What is </a:t>
            </a:r>
            <a:r>
              <a:rPr lang="en-GB" sz="3600" b="1" dirty="0">
                <a:solidFill>
                  <a:schemeClr val="bg1">
                    <a:lumMod val="50000"/>
                  </a:schemeClr>
                </a:solidFill>
              </a:rPr>
              <a:t>What Good Looks Like?</a:t>
            </a:r>
            <a:endParaRPr lang="en-GB" b="1" dirty="0"/>
          </a:p>
        </p:txBody>
      </p:sp>
    </p:spTree>
    <p:extLst>
      <p:ext uri="{BB962C8B-B14F-4D97-AF65-F5344CB8AC3E}">
        <p14:creationId xmlns:p14="http://schemas.microsoft.com/office/powerpoint/2010/main" val="72122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CE0C801-AD04-4FDC-8137-9DB7069DA605}"/>
              </a:ext>
            </a:extLst>
          </p:cNvPr>
          <p:cNvGraphicFramePr/>
          <p:nvPr/>
        </p:nvGraphicFramePr>
        <p:xfrm>
          <a:off x="1215534" y="1225485"/>
          <a:ext cx="9760932" cy="5439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EC52B3BE-236F-4513-B2EE-70AD5A5D4B4E}"/>
              </a:ext>
            </a:extLst>
          </p:cNvPr>
          <p:cNvSpPr>
            <a:spLocks noGrp="1"/>
          </p:cNvSpPr>
          <p:nvPr>
            <p:ph type="title"/>
          </p:nvPr>
        </p:nvSpPr>
        <p:spPr>
          <a:xfrm>
            <a:off x="838200" y="358219"/>
            <a:ext cx="10515600" cy="724232"/>
          </a:xfrm>
        </p:spPr>
        <p:txBody>
          <a:bodyPr>
            <a:normAutofit/>
          </a:bodyPr>
          <a:lstStyle/>
          <a:p>
            <a:r>
              <a:rPr lang="en-GB" sz="3600" dirty="0">
                <a:solidFill>
                  <a:schemeClr val="bg1">
                    <a:lumMod val="50000"/>
                  </a:schemeClr>
                </a:solidFill>
              </a:rPr>
              <a:t>Defining WGLL</a:t>
            </a:r>
            <a:endParaRPr lang="en-GB" b="1" dirty="0"/>
          </a:p>
        </p:txBody>
      </p:sp>
    </p:spTree>
    <p:extLst>
      <p:ext uri="{BB962C8B-B14F-4D97-AF65-F5344CB8AC3E}">
        <p14:creationId xmlns:p14="http://schemas.microsoft.com/office/powerpoint/2010/main" val="3289727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F9887E4-9D31-4DE5-BFD8-C2F43FF4C455}"/>
              </a:ext>
            </a:extLst>
          </p:cNvPr>
          <p:cNvGrpSpPr/>
          <p:nvPr/>
        </p:nvGrpSpPr>
        <p:grpSpPr>
          <a:xfrm>
            <a:off x="3356723" y="1069545"/>
            <a:ext cx="2739277" cy="2739277"/>
            <a:chOff x="3159855" y="373354"/>
            <a:chExt cx="2739277" cy="2739277"/>
          </a:xfrm>
        </p:grpSpPr>
        <p:sp>
          <p:nvSpPr>
            <p:cNvPr id="27" name="Partial Circle 26">
              <a:extLst>
                <a:ext uri="{FF2B5EF4-FFF2-40B4-BE49-F238E27FC236}">
                  <a16:creationId xmlns:a16="http://schemas.microsoft.com/office/drawing/2014/main" id="{435960E0-9D9E-4165-B270-A3368B68C2F6}"/>
                </a:ext>
              </a:extLst>
            </p:cNvPr>
            <p:cNvSpPr/>
            <p:nvPr/>
          </p:nvSpPr>
          <p:spPr>
            <a:xfrm>
              <a:off x="3159855" y="373354"/>
              <a:ext cx="2739277" cy="2739277"/>
            </a:xfrm>
            <a:prstGeom prst="pieWedg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8" name="Partial Circle 4">
              <a:extLst>
                <a:ext uri="{FF2B5EF4-FFF2-40B4-BE49-F238E27FC236}">
                  <a16:creationId xmlns:a16="http://schemas.microsoft.com/office/drawing/2014/main" id="{548D2A2F-9B37-4768-B519-CA6F8FDC0B94}"/>
                </a:ext>
              </a:extLst>
            </p:cNvPr>
            <p:cNvSpPr txBox="1"/>
            <p:nvPr/>
          </p:nvSpPr>
          <p:spPr>
            <a:xfrm>
              <a:off x="3962171" y="1175670"/>
              <a:ext cx="1936961" cy="19369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GB" sz="6500" b="0" i="0" u="none" strike="noStrike" kern="1200" cap="none" spc="0" normalizeH="0" baseline="0" noProof="0" dirty="0">
                  <a:ln>
                    <a:noFill/>
                  </a:ln>
                  <a:solidFill>
                    <a:prstClr val="white"/>
                  </a:solidFill>
                  <a:effectLst/>
                  <a:uLnTx/>
                  <a:uFillTx/>
                  <a:latin typeface="Arial" panose="020B0604020202020204"/>
                  <a:ea typeface="+mn-ea"/>
                  <a:cs typeface="+mn-cs"/>
                </a:rPr>
                <a:t>L</a:t>
              </a:r>
            </a:p>
          </p:txBody>
        </p:sp>
      </p:grpSp>
      <p:grpSp>
        <p:nvGrpSpPr>
          <p:cNvPr id="29" name="Group 28">
            <a:extLst>
              <a:ext uri="{FF2B5EF4-FFF2-40B4-BE49-F238E27FC236}">
                <a16:creationId xmlns:a16="http://schemas.microsoft.com/office/drawing/2014/main" id="{5EC4BC6F-1AF1-471D-9C61-6B3A33C09EE3}"/>
              </a:ext>
            </a:extLst>
          </p:cNvPr>
          <p:cNvGrpSpPr/>
          <p:nvPr/>
        </p:nvGrpSpPr>
        <p:grpSpPr>
          <a:xfrm>
            <a:off x="6181627" y="1069546"/>
            <a:ext cx="2739277" cy="2739277"/>
            <a:chOff x="6016099" y="393241"/>
            <a:chExt cx="2739277" cy="2739277"/>
          </a:xfrm>
        </p:grpSpPr>
        <p:sp>
          <p:nvSpPr>
            <p:cNvPr id="30" name="Partial Circle 29">
              <a:extLst>
                <a:ext uri="{FF2B5EF4-FFF2-40B4-BE49-F238E27FC236}">
                  <a16:creationId xmlns:a16="http://schemas.microsoft.com/office/drawing/2014/main" id="{CB63FABB-2F50-4DFC-B949-A26C5698C497}"/>
                </a:ext>
              </a:extLst>
            </p:cNvPr>
            <p:cNvSpPr/>
            <p:nvPr/>
          </p:nvSpPr>
          <p:spPr>
            <a:xfrm rot="5400000">
              <a:off x="6016099" y="393241"/>
              <a:ext cx="2739277" cy="2739277"/>
            </a:xfrm>
            <a:prstGeom prst="pieWedg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1" name="Partial Circle 4">
              <a:extLst>
                <a:ext uri="{FF2B5EF4-FFF2-40B4-BE49-F238E27FC236}">
                  <a16:creationId xmlns:a16="http://schemas.microsoft.com/office/drawing/2014/main" id="{70F02413-D525-4317-BAA2-CF956E789AE9}"/>
                </a:ext>
              </a:extLst>
            </p:cNvPr>
            <p:cNvSpPr txBox="1"/>
            <p:nvPr/>
          </p:nvSpPr>
          <p:spPr>
            <a:xfrm>
              <a:off x="6016099" y="1195557"/>
              <a:ext cx="1936961" cy="19369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GB" sz="6500" b="0" i="0" u="none" strike="noStrike" kern="1200" cap="none" spc="0" normalizeH="0" baseline="0" noProof="0" dirty="0">
                  <a:ln>
                    <a:noFill/>
                  </a:ln>
                  <a:solidFill>
                    <a:prstClr val="white"/>
                  </a:solidFill>
                  <a:effectLst/>
                  <a:uLnTx/>
                  <a:uFillTx/>
                  <a:latin typeface="Arial" panose="020B0604020202020204"/>
                  <a:ea typeface="+mn-ea"/>
                  <a:cs typeface="+mn-cs"/>
                </a:rPr>
                <a:t>E</a:t>
              </a:r>
            </a:p>
          </p:txBody>
        </p:sp>
      </p:grpSp>
      <p:grpSp>
        <p:nvGrpSpPr>
          <p:cNvPr id="32" name="Group 31">
            <a:extLst>
              <a:ext uri="{FF2B5EF4-FFF2-40B4-BE49-F238E27FC236}">
                <a16:creationId xmlns:a16="http://schemas.microsoft.com/office/drawing/2014/main" id="{52296106-6429-4A35-B1D0-0A96898A62C0}"/>
              </a:ext>
            </a:extLst>
          </p:cNvPr>
          <p:cNvGrpSpPr/>
          <p:nvPr/>
        </p:nvGrpSpPr>
        <p:grpSpPr>
          <a:xfrm>
            <a:off x="6170773" y="3913545"/>
            <a:ext cx="2739277" cy="2739277"/>
            <a:chOff x="6016099" y="3259044"/>
            <a:chExt cx="2739277" cy="2739277"/>
          </a:xfrm>
        </p:grpSpPr>
        <p:sp>
          <p:nvSpPr>
            <p:cNvPr id="33" name="Partial Circle 32">
              <a:extLst>
                <a:ext uri="{FF2B5EF4-FFF2-40B4-BE49-F238E27FC236}">
                  <a16:creationId xmlns:a16="http://schemas.microsoft.com/office/drawing/2014/main" id="{235A2F00-EE49-4634-B474-59B519E3F987}"/>
                </a:ext>
              </a:extLst>
            </p:cNvPr>
            <p:cNvSpPr/>
            <p:nvPr/>
          </p:nvSpPr>
          <p:spPr>
            <a:xfrm rot="10800000">
              <a:off x="6016099" y="3259044"/>
              <a:ext cx="2739277" cy="2739277"/>
            </a:xfrm>
            <a:prstGeom prst="pieWedg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4" name="Partial Circle 4">
              <a:extLst>
                <a:ext uri="{FF2B5EF4-FFF2-40B4-BE49-F238E27FC236}">
                  <a16:creationId xmlns:a16="http://schemas.microsoft.com/office/drawing/2014/main" id="{3A183039-A0DF-4810-AEB2-8AF45E48F28A}"/>
                </a:ext>
              </a:extLst>
            </p:cNvPr>
            <p:cNvSpPr txBox="1"/>
            <p:nvPr/>
          </p:nvSpPr>
          <p:spPr>
            <a:xfrm rot="21600000">
              <a:off x="6016099" y="3259044"/>
              <a:ext cx="1936961" cy="19369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GB" sz="6500" b="0" i="0" u="none" strike="noStrike" kern="1200" cap="none" spc="0" normalizeH="0" baseline="0" noProof="0" dirty="0">
                  <a:ln>
                    <a:noFill/>
                  </a:ln>
                  <a:solidFill>
                    <a:prstClr val="white"/>
                  </a:solidFill>
                  <a:effectLst/>
                  <a:uLnTx/>
                  <a:uFillTx/>
                  <a:latin typeface="Arial" panose="020B0604020202020204"/>
                  <a:ea typeface="+mn-ea"/>
                  <a:cs typeface="+mn-cs"/>
                </a:rPr>
                <a:t>A</a:t>
              </a:r>
            </a:p>
          </p:txBody>
        </p:sp>
      </p:grpSp>
      <p:grpSp>
        <p:nvGrpSpPr>
          <p:cNvPr id="35" name="Group 34">
            <a:extLst>
              <a:ext uri="{FF2B5EF4-FFF2-40B4-BE49-F238E27FC236}">
                <a16:creationId xmlns:a16="http://schemas.microsoft.com/office/drawing/2014/main" id="{93422D27-005F-4DBE-9F7E-32992A4893F2}"/>
              </a:ext>
            </a:extLst>
          </p:cNvPr>
          <p:cNvGrpSpPr/>
          <p:nvPr/>
        </p:nvGrpSpPr>
        <p:grpSpPr>
          <a:xfrm>
            <a:off x="3356723" y="3913929"/>
            <a:ext cx="2739277" cy="2739277"/>
            <a:chOff x="3150295" y="3259044"/>
            <a:chExt cx="2739277" cy="2739277"/>
          </a:xfrm>
        </p:grpSpPr>
        <p:sp>
          <p:nvSpPr>
            <p:cNvPr id="36" name="Partial Circle 35">
              <a:extLst>
                <a:ext uri="{FF2B5EF4-FFF2-40B4-BE49-F238E27FC236}">
                  <a16:creationId xmlns:a16="http://schemas.microsoft.com/office/drawing/2014/main" id="{D744B6D0-6A3A-44CC-976E-27F3FF707E30}"/>
                </a:ext>
              </a:extLst>
            </p:cNvPr>
            <p:cNvSpPr/>
            <p:nvPr/>
          </p:nvSpPr>
          <p:spPr>
            <a:xfrm rot="16200000">
              <a:off x="3150295" y="3259044"/>
              <a:ext cx="2739277" cy="2739277"/>
            </a:xfrm>
            <a:prstGeom prst="pieWedg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7" name="Partial Circle 4">
              <a:extLst>
                <a:ext uri="{FF2B5EF4-FFF2-40B4-BE49-F238E27FC236}">
                  <a16:creationId xmlns:a16="http://schemas.microsoft.com/office/drawing/2014/main" id="{C16C51BA-2F51-4D5B-8DF6-77E1C7035810}"/>
                </a:ext>
              </a:extLst>
            </p:cNvPr>
            <p:cNvSpPr txBox="1"/>
            <p:nvPr/>
          </p:nvSpPr>
          <p:spPr>
            <a:xfrm rot="21600000">
              <a:off x="3952611" y="3259044"/>
              <a:ext cx="1936961" cy="19369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GB" sz="6500" b="0" i="0" u="none" strike="noStrike" kern="1200" cap="none" spc="0" normalizeH="0" baseline="0" noProof="0" dirty="0">
                  <a:ln>
                    <a:noFill/>
                  </a:ln>
                  <a:solidFill>
                    <a:prstClr val="white"/>
                  </a:solidFill>
                  <a:effectLst/>
                  <a:uLnTx/>
                  <a:uFillTx/>
                  <a:latin typeface="Arial" panose="020B0604020202020204"/>
                  <a:ea typeface="+mn-ea"/>
                  <a:cs typeface="+mn-cs"/>
                </a:rPr>
                <a:t>D</a:t>
              </a:r>
            </a:p>
          </p:txBody>
        </p:sp>
      </p:grpSp>
      <p:sp>
        <p:nvSpPr>
          <p:cNvPr id="39" name="TextBox 38">
            <a:extLst>
              <a:ext uri="{FF2B5EF4-FFF2-40B4-BE49-F238E27FC236}">
                <a16:creationId xmlns:a16="http://schemas.microsoft.com/office/drawing/2014/main" id="{352E400B-3A9C-4C66-9FD6-33EDD6FB9414}"/>
              </a:ext>
            </a:extLst>
          </p:cNvPr>
          <p:cNvSpPr txBox="1"/>
          <p:nvPr/>
        </p:nvSpPr>
        <p:spPr>
          <a:xfrm>
            <a:off x="424204" y="1450492"/>
            <a:ext cx="3073139" cy="1785104"/>
          </a:xfrm>
          <a:prstGeom prst="rect">
            <a:avLst/>
          </a:prstGeom>
          <a:noFill/>
          <a:ln>
            <a:solidFill>
              <a:schemeClr val="lt1">
                <a:hueOff val="0"/>
                <a:satOff val="0"/>
                <a:lumOff val="0"/>
                <a:alpha val="91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Lead &amp; Inspire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lead and inspire teams to be the best they can be as a team or individually</a:t>
            </a:r>
          </a:p>
        </p:txBody>
      </p:sp>
      <p:sp>
        <p:nvSpPr>
          <p:cNvPr id="40" name="TextBox 39">
            <a:extLst>
              <a:ext uri="{FF2B5EF4-FFF2-40B4-BE49-F238E27FC236}">
                <a16:creationId xmlns:a16="http://schemas.microsoft.com/office/drawing/2014/main" id="{203B3E36-3FE7-46E4-9E8F-5D13CC56E869}"/>
              </a:ext>
            </a:extLst>
          </p:cNvPr>
          <p:cNvSpPr txBox="1"/>
          <p:nvPr/>
        </p:nvSpPr>
        <p:spPr>
          <a:xfrm>
            <a:off x="8881194" y="1270457"/>
            <a:ext cx="3073139" cy="2462213"/>
          </a:xfrm>
          <a:prstGeom prst="rect">
            <a:avLst/>
          </a:prstGeom>
          <a:noFill/>
          <a:ln>
            <a:solidFill>
              <a:schemeClr val="lt1">
                <a:hueOff val="0"/>
                <a:satOff val="0"/>
                <a:lumOff val="0"/>
                <a:alpha val="91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Ensure the best possible experience for our customers and members by bringing to life the full range of products &amp; services</a:t>
            </a:r>
          </a:p>
        </p:txBody>
      </p:sp>
      <p:sp>
        <p:nvSpPr>
          <p:cNvPr id="41" name="TextBox 40">
            <a:extLst>
              <a:ext uri="{FF2B5EF4-FFF2-40B4-BE49-F238E27FC236}">
                <a16:creationId xmlns:a16="http://schemas.microsoft.com/office/drawing/2014/main" id="{69A83F6D-19D5-4605-89A4-AA45DD8F6B08}"/>
              </a:ext>
            </a:extLst>
          </p:cNvPr>
          <p:cNvSpPr txBox="1"/>
          <p:nvPr/>
        </p:nvSpPr>
        <p:spPr>
          <a:xfrm>
            <a:off x="424204" y="4189769"/>
            <a:ext cx="3139128" cy="2462213"/>
          </a:xfrm>
          <a:prstGeom prst="rect">
            <a:avLst/>
          </a:prstGeom>
          <a:noFill/>
          <a:ln>
            <a:solidFill>
              <a:schemeClr val="lt1">
                <a:hueOff val="0"/>
                <a:satOff val="0"/>
                <a:lumOff val="0"/>
                <a:alpha val="91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Demonstrate Co-Operation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Managers to be visible, active &amp; collaborative in their communities. Acting at a Society, Regional, Community &amp; Site level</a:t>
            </a:r>
          </a:p>
        </p:txBody>
      </p:sp>
      <p:sp>
        <p:nvSpPr>
          <p:cNvPr id="42" name="TextBox 41">
            <a:extLst>
              <a:ext uri="{FF2B5EF4-FFF2-40B4-BE49-F238E27FC236}">
                <a16:creationId xmlns:a16="http://schemas.microsoft.com/office/drawing/2014/main" id="{3590B320-0AF3-4683-9CAB-56FFA2B23F53}"/>
              </a:ext>
            </a:extLst>
          </p:cNvPr>
          <p:cNvSpPr txBox="1"/>
          <p:nvPr/>
        </p:nvSpPr>
        <p:spPr>
          <a:xfrm>
            <a:off x="8786349" y="4356436"/>
            <a:ext cx="3139128" cy="1785104"/>
          </a:xfrm>
          <a:prstGeom prst="rect">
            <a:avLst/>
          </a:prstGeom>
          <a:noFill/>
          <a:ln>
            <a:solidFill>
              <a:schemeClr val="lt1">
                <a:hueOff val="0"/>
                <a:satOff val="0"/>
                <a:lumOff val="0"/>
                <a:alpha val="91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Achieve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Achieve targets to deliver profitable stores which are safe, legal, compliant &amp; clean</a:t>
            </a:r>
          </a:p>
        </p:txBody>
      </p:sp>
      <p:sp>
        <p:nvSpPr>
          <p:cNvPr id="45" name="Title 1">
            <a:extLst>
              <a:ext uri="{FF2B5EF4-FFF2-40B4-BE49-F238E27FC236}">
                <a16:creationId xmlns:a16="http://schemas.microsoft.com/office/drawing/2014/main" id="{2518FAAC-FC17-4CBC-A48F-F92FA89A952D}"/>
              </a:ext>
            </a:extLst>
          </p:cNvPr>
          <p:cNvSpPr>
            <a:spLocks noGrp="1"/>
          </p:cNvSpPr>
          <p:nvPr>
            <p:ph type="title"/>
          </p:nvPr>
        </p:nvSpPr>
        <p:spPr>
          <a:xfrm>
            <a:off x="838200" y="169683"/>
            <a:ext cx="10515600" cy="724232"/>
          </a:xfrm>
        </p:spPr>
        <p:txBody>
          <a:bodyPr>
            <a:normAutofit/>
          </a:bodyPr>
          <a:lstStyle/>
          <a:p>
            <a:r>
              <a:rPr lang="en-GB" sz="3600" dirty="0">
                <a:solidFill>
                  <a:schemeClr val="bg1">
                    <a:lumMod val="50000"/>
                  </a:schemeClr>
                </a:solidFill>
              </a:rPr>
              <a:t>LEAD Framework</a:t>
            </a:r>
            <a:endParaRPr lang="en-GB" b="1" dirty="0"/>
          </a:p>
        </p:txBody>
      </p:sp>
    </p:spTree>
    <p:extLst>
      <p:ext uri="{BB962C8B-B14F-4D97-AF65-F5344CB8AC3E}">
        <p14:creationId xmlns:p14="http://schemas.microsoft.com/office/powerpoint/2010/main" val="4179900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8">
            <a:extLst>
              <a:ext uri="{FF2B5EF4-FFF2-40B4-BE49-F238E27FC236}">
                <a16:creationId xmlns:a16="http://schemas.microsoft.com/office/drawing/2014/main" id="{B2E8E630-C368-4EB2-8ACC-9BEF7A3756BB}"/>
              </a:ext>
            </a:extLst>
          </p:cNvPr>
          <p:cNvSpPr/>
          <p:nvPr/>
        </p:nvSpPr>
        <p:spPr>
          <a:xfrm>
            <a:off x="2042158" y="1255598"/>
            <a:ext cx="3524400" cy="3445200"/>
          </a:xfrm>
          <a:prstGeom prst="wedgeRectCallou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path path="circle">
              <a:fillToRect t="100000" r="100000"/>
            </a:path>
            <a:tileRect l="-100000" b="-100000"/>
          </a:gradFill>
          <a:ln>
            <a:solidFill>
              <a:schemeClr val="tx1"/>
            </a:solidFill>
          </a:ln>
          <a:effectLst>
            <a:reflection blurRad="6350" stA="52000" endA="300" endPos="350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Leader</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Multi-tasker</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Engaging</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Target driven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Customer orientated</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Resilient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Succession planning</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Safe environment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Professional</a:t>
            </a:r>
          </a:p>
        </p:txBody>
      </p:sp>
      <p:sp>
        <p:nvSpPr>
          <p:cNvPr id="10" name="TextBox 9">
            <a:extLst>
              <a:ext uri="{FF2B5EF4-FFF2-40B4-BE49-F238E27FC236}">
                <a16:creationId xmlns:a16="http://schemas.microsoft.com/office/drawing/2014/main" id="{3C8864F9-801E-4A62-9D5A-49572ECC704E}"/>
              </a:ext>
            </a:extLst>
          </p:cNvPr>
          <p:cNvSpPr txBox="1"/>
          <p:nvPr/>
        </p:nvSpPr>
        <p:spPr>
          <a:xfrm>
            <a:off x="2114895" y="5685379"/>
            <a:ext cx="33789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50000"/>
                    <a:lumOff val="50000"/>
                  </a:prstClr>
                </a:solidFill>
                <a:effectLst/>
                <a:uLnTx/>
                <a:uFillTx/>
                <a:latin typeface="Arial" panose="020B0604020202020204"/>
                <a:ea typeface="+mn-ea"/>
                <a:cs typeface="+mn-cs"/>
              </a:rPr>
              <a:t>What words could be used to describe a good Store Manager?</a:t>
            </a:r>
          </a:p>
        </p:txBody>
      </p:sp>
      <p:sp>
        <p:nvSpPr>
          <p:cNvPr id="11" name="Speech Bubble: Rectangle 10">
            <a:extLst>
              <a:ext uri="{FF2B5EF4-FFF2-40B4-BE49-F238E27FC236}">
                <a16:creationId xmlns:a16="http://schemas.microsoft.com/office/drawing/2014/main" id="{01D6F530-44D8-488E-9B8A-38BCA0AD8691}"/>
              </a:ext>
            </a:extLst>
          </p:cNvPr>
          <p:cNvSpPr/>
          <p:nvPr/>
        </p:nvSpPr>
        <p:spPr>
          <a:xfrm>
            <a:off x="6625444" y="1255598"/>
            <a:ext cx="3524400" cy="3445200"/>
          </a:xfrm>
          <a:prstGeom prst="wedgeRectCallou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path path="circle">
              <a:fillToRect t="100000" r="100000"/>
            </a:path>
            <a:tileRect l="-100000" b="-100000"/>
          </a:gradFill>
          <a:ln>
            <a:solidFill>
              <a:schemeClr val="tx1"/>
            </a:solidFill>
          </a:ln>
          <a:effectLst>
            <a:reflection blurRad="6350" stA="52000" endA="300" endPos="350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Drive best performance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Coaching and mentoring</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Bringing out the best in the team</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Right place, right time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Colleague development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People leader</a:t>
            </a:r>
          </a:p>
        </p:txBody>
      </p:sp>
      <p:sp>
        <p:nvSpPr>
          <p:cNvPr id="12" name="TextBox 11">
            <a:extLst>
              <a:ext uri="{FF2B5EF4-FFF2-40B4-BE49-F238E27FC236}">
                <a16:creationId xmlns:a16="http://schemas.microsoft.com/office/drawing/2014/main" id="{F0346E3C-E146-442A-883C-831EF3925D22}"/>
              </a:ext>
            </a:extLst>
          </p:cNvPr>
          <p:cNvSpPr txBox="1"/>
          <p:nvPr/>
        </p:nvSpPr>
        <p:spPr>
          <a:xfrm>
            <a:off x="6698181" y="5685380"/>
            <a:ext cx="33789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50000"/>
                    <a:lumOff val="50000"/>
                  </a:prstClr>
                </a:solidFill>
                <a:effectLst/>
                <a:uLnTx/>
                <a:uFillTx/>
                <a:latin typeface="Arial" panose="020B0604020202020204"/>
                <a:ea typeface="+mn-ea"/>
                <a:cs typeface="+mn-cs"/>
              </a:rPr>
              <a:t>What does the business rely on the Store Manager role for?</a:t>
            </a:r>
          </a:p>
        </p:txBody>
      </p:sp>
      <p:sp>
        <p:nvSpPr>
          <p:cNvPr id="13" name="Title 1">
            <a:extLst>
              <a:ext uri="{FF2B5EF4-FFF2-40B4-BE49-F238E27FC236}">
                <a16:creationId xmlns:a16="http://schemas.microsoft.com/office/drawing/2014/main" id="{F4A6EEAC-4D58-4C55-B001-9346A1BCD49F}"/>
              </a:ext>
            </a:extLst>
          </p:cNvPr>
          <p:cNvSpPr txBox="1">
            <a:spLocks/>
          </p:cNvSpPr>
          <p:nvPr/>
        </p:nvSpPr>
        <p:spPr>
          <a:xfrm>
            <a:off x="838200" y="401191"/>
            <a:ext cx="10515600" cy="72423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j-ea"/>
                <a:cs typeface="Arial" panose="020B0604020202020204" pitchFamily="34" charset="0"/>
              </a:rPr>
              <a:t>Store Manager Behaviours</a:t>
            </a:r>
            <a:endPar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990825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5EB3-8165-493A-ABA9-CFE2BF6C3B4E}"/>
              </a:ext>
            </a:extLst>
          </p:cNvPr>
          <p:cNvSpPr txBox="1">
            <a:spLocks/>
          </p:cNvSpPr>
          <p:nvPr/>
        </p:nvSpPr>
        <p:spPr>
          <a:xfrm>
            <a:off x="838200" y="535446"/>
            <a:ext cx="10515600" cy="724232"/>
          </a:xfrm>
          <a:prstGeom prst="rect">
            <a:avLst/>
          </a:prstGeom>
        </p:spPr>
        <p:txBody>
          <a:bodyP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100" b="0" i="0" u="none" strike="noStrike" kern="1200" cap="none" spc="0" normalizeH="0" baseline="0" noProof="0" dirty="0">
                <a:ln>
                  <a:noFill/>
                </a:ln>
                <a:solidFill>
                  <a:prstClr val="white">
                    <a:lumMod val="50000"/>
                  </a:prstClr>
                </a:solidFill>
                <a:effectLst/>
                <a:uLnTx/>
                <a:uFillTx/>
                <a:latin typeface="Arial" panose="020B0604020202020204"/>
                <a:ea typeface="+mj-ea"/>
                <a:cs typeface="+mj-cs"/>
              </a:rPr>
              <a:t>Indicators of </a:t>
            </a:r>
            <a:r>
              <a:rPr kumimoji="0" lang="en-GB" sz="3100" b="1" i="0" u="none" strike="noStrike" kern="1200" cap="none" spc="0" normalizeH="0" baseline="0" noProof="0" dirty="0">
                <a:ln>
                  <a:noFill/>
                </a:ln>
                <a:solidFill>
                  <a:prstClr val="white">
                    <a:lumMod val="50000"/>
                  </a:prstClr>
                </a:solidFill>
                <a:effectLst/>
                <a:uLnTx/>
                <a:uFillTx/>
                <a:latin typeface="Arial" panose="020B0604020202020204"/>
                <a:ea typeface="+mj-ea"/>
                <a:cs typeface="+mj-cs"/>
              </a:rPr>
              <a:t>Lead &amp; Inspire</a:t>
            </a:r>
            <a:endParaRPr kumimoji="0" lang="en-GB" sz="31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
        <p:nvSpPr>
          <p:cNvPr id="20" name="TextBox 19">
            <a:extLst>
              <a:ext uri="{FF2B5EF4-FFF2-40B4-BE49-F238E27FC236}">
                <a16:creationId xmlns:a16="http://schemas.microsoft.com/office/drawing/2014/main" id="{21A47A28-47A0-4B40-9B0E-5C003F1D3D57}"/>
              </a:ext>
            </a:extLst>
          </p:cNvPr>
          <p:cNvSpPr txBox="1"/>
          <p:nvPr/>
        </p:nvSpPr>
        <p:spPr>
          <a:xfrm>
            <a:off x="974841" y="1756471"/>
            <a:ext cx="7933490" cy="4522777"/>
          </a:xfrm>
          <a:prstGeom prst="rect">
            <a:avLst/>
          </a:prstGeom>
          <a:noFill/>
        </p:spPr>
        <p:txBody>
          <a:bodyPr wrap="square" rtlCol="0">
            <a:spAutoFit/>
          </a:bodyPr>
          <a:lstStyle/>
          <a:p>
            <a:pPr marL="285750" marR="0" lvl="0" indent="-28575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Have a genuine interest in their team, know &amp; understand them whilst developing and supporting their wellbeing</a:t>
            </a:r>
          </a:p>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285750" marR="0" lvl="0" indent="-28575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Create a fun, engaging, diverse &amp; inclusive team environment that allows our colleagues to flourish, &amp; love to work</a:t>
            </a:r>
          </a:p>
          <a:p>
            <a:pPr marL="285750" marR="0" lvl="0" indent="-28575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285750" marR="0" lvl="0" indent="-28575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Have a feedback culture &amp; be confident to have open &amp; honest conversations with positive re-enforcement</a:t>
            </a:r>
          </a:p>
          <a:p>
            <a:pPr marL="285750" marR="0" lvl="0" indent="-28575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285750" marR="0" lvl="0" indent="-28575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Have a performance culture where great performance is celebrated &amp; under performance in managed for improvement</a:t>
            </a:r>
          </a:p>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22" name="Rectangle 21" descr="Boardroom">
            <a:extLst>
              <a:ext uri="{FF2B5EF4-FFF2-40B4-BE49-F238E27FC236}">
                <a16:creationId xmlns:a16="http://schemas.microsoft.com/office/drawing/2014/main" id="{D4DFACBA-89EC-40FC-8883-DE3866E4EA26}"/>
              </a:ext>
            </a:extLst>
          </p:cNvPr>
          <p:cNvSpPr/>
          <p:nvPr/>
        </p:nvSpPr>
        <p:spPr>
          <a:xfrm>
            <a:off x="9558325" y="1715923"/>
            <a:ext cx="1077190" cy="107719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23" name="Rectangle 22" descr="Group success">
            <a:extLst>
              <a:ext uri="{FF2B5EF4-FFF2-40B4-BE49-F238E27FC236}">
                <a16:creationId xmlns:a16="http://schemas.microsoft.com/office/drawing/2014/main" id="{318730CE-4739-4631-AA67-2C3BF2C3F5B2}"/>
              </a:ext>
            </a:extLst>
          </p:cNvPr>
          <p:cNvSpPr/>
          <p:nvPr/>
        </p:nvSpPr>
        <p:spPr>
          <a:xfrm>
            <a:off x="9558325" y="2650627"/>
            <a:ext cx="1077190" cy="107719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24" name="Rectangle 23" descr="Star">
            <a:extLst>
              <a:ext uri="{FF2B5EF4-FFF2-40B4-BE49-F238E27FC236}">
                <a16:creationId xmlns:a16="http://schemas.microsoft.com/office/drawing/2014/main" id="{B48085FB-ABD6-47C3-84C2-5D255C671CDC}"/>
              </a:ext>
            </a:extLst>
          </p:cNvPr>
          <p:cNvSpPr/>
          <p:nvPr/>
        </p:nvSpPr>
        <p:spPr>
          <a:xfrm>
            <a:off x="9558325" y="3606814"/>
            <a:ext cx="1077190" cy="107719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25" name="Rectangle 24" descr="Teacher">
            <a:extLst>
              <a:ext uri="{FF2B5EF4-FFF2-40B4-BE49-F238E27FC236}">
                <a16:creationId xmlns:a16="http://schemas.microsoft.com/office/drawing/2014/main" id="{71654278-50B0-419D-9FF9-6084841237A7}"/>
              </a:ext>
            </a:extLst>
          </p:cNvPr>
          <p:cNvSpPr/>
          <p:nvPr/>
        </p:nvSpPr>
        <p:spPr>
          <a:xfrm>
            <a:off x="9558325" y="4743262"/>
            <a:ext cx="1077190" cy="107719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328818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D9A0B-5474-4B78-BC28-441A07F85833}"/>
              </a:ext>
            </a:extLst>
          </p:cNvPr>
          <p:cNvSpPr txBox="1">
            <a:spLocks/>
          </p:cNvSpPr>
          <p:nvPr/>
        </p:nvSpPr>
        <p:spPr>
          <a:xfrm>
            <a:off x="404484" y="362116"/>
            <a:ext cx="12155162" cy="724232"/>
          </a:xfrm>
          <a:prstGeom prst="rect">
            <a:avLst/>
          </a:prstGeom>
        </p:spPr>
        <p:txBody>
          <a:bodyPr>
            <a:normAutofit fontScale="975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prstClr val="white">
                    <a:lumMod val="50000"/>
                  </a:prstClr>
                </a:solidFill>
                <a:effectLst/>
                <a:uLnTx/>
                <a:uFillTx/>
                <a:latin typeface="Arial" panose="020B0604020202020204"/>
                <a:ea typeface="+mj-ea"/>
                <a:cs typeface="+mj-cs"/>
              </a:rPr>
              <a:t>Indicators of </a:t>
            </a:r>
            <a:r>
              <a:rPr kumimoji="0" lang="en-GB" sz="3200" b="1" i="0" u="none" strike="noStrike" kern="1200" cap="none" spc="0" normalizeH="0" baseline="0" noProof="0" dirty="0">
                <a:ln>
                  <a:noFill/>
                </a:ln>
                <a:solidFill>
                  <a:prstClr val="white">
                    <a:lumMod val="50000"/>
                  </a:prstClr>
                </a:solidFill>
                <a:effectLst/>
                <a:uLnTx/>
                <a:uFillTx/>
                <a:latin typeface="Arial" panose="020B0604020202020204"/>
                <a:ea typeface="+mj-ea"/>
                <a:cs typeface="+mj-cs"/>
              </a:rPr>
              <a:t>Customer &amp; Member Experience</a:t>
            </a:r>
            <a:endParaRPr kumimoji="0" lang="en-GB" sz="32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
        <p:nvSpPr>
          <p:cNvPr id="7" name="Rectangle 6">
            <a:extLst>
              <a:ext uri="{FF2B5EF4-FFF2-40B4-BE49-F238E27FC236}">
                <a16:creationId xmlns:a16="http://schemas.microsoft.com/office/drawing/2014/main" id="{33A990D3-C58D-4DA1-8289-632277DD5AD4}"/>
              </a:ext>
            </a:extLst>
          </p:cNvPr>
          <p:cNvSpPr/>
          <p:nvPr/>
        </p:nvSpPr>
        <p:spPr>
          <a:xfrm>
            <a:off x="3592678" y="3429000"/>
            <a:ext cx="5006644" cy="2374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456B4B09-5EAA-471F-9688-86D3DFF10F7E}"/>
              </a:ext>
            </a:extLst>
          </p:cNvPr>
          <p:cNvSpPr/>
          <p:nvPr/>
        </p:nvSpPr>
        <p:spPr>
          <a:xfrm>
            <a:off x="5544029" y="4622653"/>
            <a:ext cx="5006644" cy="5385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TextBox 11">
            <a:extLst>
              <a:ext uri="{FF2B5EF4-FFF2-40B4-BE49-F238E27FC236}">
                <a16:creationId xmlns:a16="http://schemas.microsoft.com/office/drawing/2014/main" id="{30FAB950-087F-4507-9A1B-1FA1C766722E}"/>
              </a:ext>
            </a:extLst>
          </p:cNvPr>
          <p:cNvSpPr txBox="1"/>
          <p:nvPr/>
        </p:nvSpPr>
        <p:spPr>
          <a:xfrm>
            <a:off x="706027" y="2164425"/>
            <a:ext cx="7674402"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Understanding of what a member focussed store experience looks like, and coaching the team to provide outstanding customer service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Role model excellent customer service to the colleague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Build a team that have customer service excellence, and think Customer first and are knowledgeable of Midcounties products and services</a:t>
            </a:r>
            <a:r>
              <a:rPr kumimoji="0" lang="en-GB"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p:txBody>
      </p:sp>
      <p:sp>
        <p:nvSpPr>
          <p:cNvPr id="13" name="Rectangle 12" descr="Boardroom">
            <a:extLst>
              <a:ext uri="{FF2B5EF4-FFF2-40B4-BE49-F238E27FC236}">
                <a16:creationId xmlns:a16="http://schemas.microsoft.com/office/drawing/2014/main" id="{5915F587-0EED-4C11-841F-1E7B5926F781}"/>
              </a:ext>
            </a:extLst>
          </p:cNvPr>
          <p:cNvSpPr/>
          <p:nvPr/>
        </p:nvSpPr>
        <p:spPr>
          <a:xfrm>
            <a:off x="9473483" y="2042535"/>
            <a:ext cx="1077190" cy="107719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4" name="Rectangle 13" descr="Group success">
            <a:extLst>
              <a:ext uri="{FF2B5EF4-FFF2-40B4-BE49-F238E27FC236}">
                <a16:creationId xmlns:a16="http://schemas.microsoft.com/office/drawing/2014/main" id="{F11C43CE-3D75-46BA-99CC-412D0C1B883A}"/>
              </a:ext>
            </a:extLst>
          </p:cNvPr>
          <p:cNvSpPr/>
          <p:nvPr/>
        </p:nvSpPr>
        <p:spPr>
          <a:xfrm>
            <a:off x="9473483" y="2977239"/>
            <a:ext cx="1077190" cy="107719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5" name="Rectangle 14" descr="Star">
            <a:extLst>
              <a:ext uri="{FF2B5EF4-FFF2-40B4-BE49-F238E27FC236}">
                <a16:creationId xmlns:a16="http://schemas.microsoft.com/office/drawing/2014/main" id="{C4FF4A3B-D6A9-40C5-95B8-F9921450C700}"/>
              </a:ext>
            </a:extLst>
          </p:cNvPr>
          <p:cNvSpPr/>
          <p:nvPr/>
        </p:nvSpPr>
        <p:spPr>
          <a:xfrm>
            <a:off x="9473483" y="3933426"/>
            <a:ext cx="1077190" cy="107719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359174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9627-34CC-4F37-9471-A11B2C23B8C1}"/>
              </a:ext>
            </a:extLst>
          </p:cNvPr>
          <p:cNvSpPr txBox="1">
            <a:spLocks/>
          </p:cNvSpPr>
          <p:nvPr/>
        </p:nvSpPr>
        <p:spPr>
          <a:xfrm>
            <a:off x="18419" y="635494"/>
            <a:ext cx="12155162" cy="724232"/>
          </a:xfrm>
          <a:prstGeom prst="rect">
            <a:avLst/>
          </a:prstGeom>
        </p:spPr>
        <p:txBody>
          <a:bodyP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100" b="0" i="0" u="none" strike="noStrike" kern="1200" cap="none" spc="0" normalizeH="0" baseline="0" noProof="0" dirty="0">
                <a:ln>
                  <a:noFill/>
                </a:ln>
                <a:solidFill>
                  <a:prstClr val="white">
                    <a:lumMod val="50000"/>
                  </a:prstClr>
                </a:solidFill>
                <a:effectLst/>
                <a:uLnTx/>
                <a:uFillTx/>
                <a:latin typeface="Arial" panose="020B0604020202020204"/>
                <a:ea typeface="+mj-ea"/>
                <a:cs typeface="+mj-cs"/>
              </a:rPr>
              <a:t>Indicators of </a:t>
            </a:r>
            <a:r>
              <a:rPr kumimoji="0" lang="en-GB" sz="3100" b="1" i="0" u="none" strike="noStrike" kern="1200" cap="none" spc="0" normalizeH="0" baseline="0" noProof="0" dirty="0">
                <a:ln>
                  <a:noFill/>
                </a:ln>
                <a:solidFill>
                  <a:prstClr val="white">
                    <a:lumMod val="50000"/>
                  </a:prstClr>
                </a:solidFill>
                <a:effectLst/>
                <a:uLnTx/>
                <a:uFillTx/>
                <a:latin typeface="Arial" panose="020B0604020202020204"/>
                <a:ea typeface="+mj-ea"/>
                <a:cs typeface="+mj-cs"/>
              </a:rPr>
              <a:t>Achieve Profitable Stores</a:t>
            </a:r>
            <a:endParaRPr kumimoji="0" lang="en-GB" sz="31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
        <p:nvSpPr>
          <p:cNvPr id="12" name="TextBox 11">
            <a:extLst>
              <a:ext uri="{FF2B5EF4-FFF2-40B4-BE49-F238E27FC236}">
                <a16:creationId xmlns:a16="http://schemas.microsoft.com/office/drawing/2014/main" id="{8F7FC4A3-52DF-4CEE-8357-0C97948DB160}"/>
              </a:ext>
            </a:extLst>
          </p:cNvPr>
          <p:cNvSpPr txBox="1"/>
          <p:nvPr/>
        </p:nvSpPr>
        <p:spPr>
          <a:xfrm>
            <a:off x="984120" y="2332483"/>
            <a:ext cx="7396308" cy="280076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Deliver stores KPI’s by having a action plan for areas of improvement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Maximise the value of membership and lifetime value of a member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Best in class leader in legalities, cleanliness and operational standards</a:t>
            </a: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p:txBody>
      </p:sp>
      <p:sp>
        <p:nvSpPr>
          <p:cNvPr id="13" name="Rectangle 12" descr="Boardroom">
            <a:extLst>
              <a:ext uri="{FF2B5EF4-FFF2-40B4-BE49-F238E27FC236}">
                <a16:creationId xmlns:a16="http://schemas.microsoft.com/office/drawing/2014/main" id="{618AA80E-D453-45F6-9F72-6ED77EE04B3E}"/>
              </a:ext>
            </a:extLst>
          </p:cNvPr>
          <p:cNvSpPr/>
          <p:nvPr/>
        </p:nvSpPr>
        <p:spPr>
          <a:xfrm>
            <a:off x="8738192" y="2005088"/>
            <a:ext cx="1077190" cy="107719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4" name="Rectangle 13" descr="Group success">
            <a:extLst>
              <a:ext uri="{FF2B5EF4-FFF2-40B4-BE49-F238E27FC236}">
                <a16:creationId xmlns:a16="http://schemas.microsoft.com/office/drawing/2014/main" id="{379A2A08-B4E9-4787-9DC6-0C4F33F93D79}"/>
              </a:ext>
            </a:extLst>
          </p:cNvPr>
          <p:cNvSpPr/>
          <p:nvPr/>
        </p:nvSpPr>
        <p:spPr>
          <a:xfrm>
            <a:off x="8738192" y="2939792"/>
            <a:ext cx="1077190" cy="107719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5" name="Rectangle 14" descr="Star">
            <a:extLst>
              <a:ext uri="{FF2B5EF4-FFF2-40B4-BE49-F238E27FC236}">
                <a16:creationId xmlns:a16="http://schemas.microsoft.com/office/drawing/2014/main" id="{9D1D0F1F-6169-4E64-833E-EC834DE467E2}"/>
              </a:ext>
            </a:extLst>
          </p:cNvPr>
          <p:cNvSpPr/>
          <p:nvPr/>
        </p:nvSpPr>
        <p:spPr>
          <a:xfrm>
            <a:off x="8738192" y="3895979"/>
            <a:ext cx="1077190" cy="107719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383255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D0329-C1FF-4E26-978A-337B0626D846}"/>
              </a:ext>
            </a:extLst>
          </p:cNvPr>
          <p:cNvSpPr txBox="1">
            <a:spLocks/>
          </p:cNvSpPr>
          <p:nvPr/>
        </p:nvSpPr>
        <p:spPr>
          <a:xfrm>
            <a:off x="263082" y="339365"/>
            <a:ext cx="12155162" cy="724232"/>
          </a:xfrm>
          <a:prstGeom prst="rect">
            <a:avLst/>
          </a:prstGeom>
        </p:spPr>
        <p:txBody>
          <a:bodyP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100" b="0" i="0" u="none" strike="noStrike" kern="1200" cap="none" spc="0" normalizeH="0" baseline="0" noProof="0" dirty="0">
                <a:ln>
                  <a:noFill/>
                </a:ln>
                <a:solidFill>
                  <a:prstClr val="white">
                    <a:lumMod val="50000"/>
                  </a:prstClr>
                </a:solidFill>
                <a:effectLst/>
                <a:uLnTx/>
                <a:uFillTx/>
                <a:latin typeface="Arial" panose="020B0604020202020204"/>
                <a:ea typeface="+mj-ea"/>
                <a:cs typeface="+mj-cs"/>
              </a:rPr>
              <a:t>Indicators of </a:t>
            </a:r>
            <a:r>
              <a:rPr kumimoji="0" lang="en-GB" sz="3100" b="1" i="0" u="none" strike="noStrike" kern="1200" cap="none" spc="0" normalizeH="0" baseline="0" noProof="0" dirty="0">
                <a:ln>
                  <a:noFill/>
                </a:ln>
                <a:solidFill>
                  <a:prstClr val="white">
                    <a:lumMod val="50000"/>
                  </a:prstClr>
                </a:solidFill>
                <a:effectLst/>
                <a:uLnTx/>
                <a:uFillTx/>
                <a:latin typeface="Arial" panose="020B0604020202020204"/>
                <a:ea typeface="+mj-ea"/>
                <a:cs typeface="+mj-cs"/>
              </a:rPr>
              <a:t>Demonstrate Co-operation</a:t>
            </a:r>
            <a:endParaRPr kumimoji="0" lang="en-GB" sz="31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
        <p:nvSpPr>
          <p:cNvPr id="4" name="Rectangle 3">
            <a:extLst>
              <a:ext uri="{FF2B5EF4-FFF2-40B4-BE49-F238E27FC236}">
                <a16:creationId xmlns:a16="http://schemas.microsoft.com/office/drawing/2014/main" id="{D14DDB75-C70C-49BD-A645-22EF9B22B494}"/>
              </a:ext>
            </a:extLst>
          </p:cNvPr>
          <p:cNvSpPr/>
          <p:nvPr/>
        </p:nvSpPr>
        <p:spPr>
          <a:xfrm>
            <a:off x="1089357" y="1943648"/>
            <a:ext cx="5006644" cy="5385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TextBox 14">
            <a:extLst>
              <a:ext uri="{FF2B5EF4-FFF2-40B4-BE49-F238E27FC236}">
                <a16:creationId xmlns:a16="http://schemas.microsoft.com/office/drawing/2014/main" id="{92DE5E0A-738D-427A-AB81-3B9A14368EAA}"/>
              </a:ext>
            </a:extLst>
          </p:cNvPr>
          <p:cNvSpPr txBox="1"/>
          <p:nvPr/>
        </p:nvSpPr>
        <p:spPr>
          <a:xfrm>
            <a:off x="1027845" y="2233958"/>
            <a:ext cx="7277170" cy="27392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 a celebrity in the local community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 a role model &amp; champion for colleagues and members to get involved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Embrace and have a positive impact on sustainability for the Society and in local community</a:t>
            </a: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Rectangle 16" descr="Boardroom">
            <a:extLst>
              <a:ext uri="{FF2B5EF4-FFF2-40B4-BE49-F238E27FC236}">
                <a16:creationId xmlns:a16="http://schemas.microsoft.com/office/drawing/2014/main" id="{A8A5D54C-9D86-4602-B09F-0C5ABF376CBC}"/>
              </a:ext>
            </a:extLst>
          </p:cNvPr>
          <p:cNvSpPr/>
          <p:nvPr/>
        </p:nvSpPr>
        <p:spPr>
          <a:xfrm>
            <a:off x="8738192" y="2005088"/>
            <a:ext cx="1077190" cy="107719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8" name="Rectangle 17" descr="Group success">
            <a:extLst>
              <a:ext uri="{FF2B5EF4-FFF2-40B4-BE49-F238E27FC236}">
                <a16:creationId xmlns:a16="http://schemas.microsoft.com/office/drawing/2014/main" id="{047E9B99-223A-4166-8ED5-3D534C74A5E4}"/>
              </a:ext>
            </a:extLst>
          </p:cNvPr>
          <p:cNvSpPr/>
          <p:nvPr/>
        </p:nvSpPr>
        <p:spPr>
          <a:xfrm>
            <a:off x="8738192" y="2939792"/>
            <a:ext cx="1077190" cy="107719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9" name="Rectangle 18" descr="Star">
            <a:extLst>
              <a:ext uri="{FF2B5EF4-FFF2-40B4-BE49-F238E27FC236}">
                <a16:creationId xmlns:a16="http://schemas.microsoft.com/office/drawing/2014/main" id="{6894DB2B-6B52-48C7-847B-A8341F532D70}"/>
              </a:ext>
            </a:extLst>
          </p:cNvPr>
          <p:cNvSpPr/>
          <p:nvPr/>
        </p:nvSpPr>
        <p:spPr>
          <a:xfrm>
            <a:off x="8738192" y="3895979"/>
            <a:ext cx="1077190" cy="107719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025090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E77B-ECC5-4394-819C-46BF0AD5E32C}"/>
              </a:ext>
            </a:extLst>
          </p:cNvPr>
          <p:cNvSpPr txBox="1">
            <a:spLocks/>
          </p:cNvSpPr>
          <p:nvPr/>
        </p:nvSpPr>
        <p:spPr>
          <a:xfrm>
            <a:off x="838200" y="401191"/>
            <a:ext cx="10515600" cy="72423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j-ea"/>
                <a:cs typeface="Arial" panose="020B0604020202020204" pitchFamily="34" charset="0"/>
              </a:rPr>
              <a:t>District Manager Changes</a:t>
            </a:r>
            <a:endPar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3" name="TextBox 2">
            <a:extLst>
              <a:ext uri="{FF2B5EF4-FFF2-40B4-BE49-F238E27FC236}">
                <a16:creationId xmlns:a16="http://schemas.microsoft.com/office/drawing/2014/main" id="{24B8A93E-4C03-4ADE-8A21-F84DA6D90916}"/>
              </a:ext>
            </a:extLst>
          </p:cNvPr>
          <p:cNvSpPr txBox="1"/>
          <p:nvPr/>
        </p:nvSpPr>
        <p:spPr>
          <a:xfrm>
            <a:off x="1055017" y="2036190"/>
            <a:ext cx="10515600" cy="36317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Changes to visit schedule in frequency and length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More time for you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Coaching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Creating a safe environment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Being a catalyst for great conversations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Open door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Talent pooling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Reward and recognition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360506A6-1E33-4B16-91BA-32E47CF6552A}"/>
              </a:ext>
            </a:extLst>
          </p:cNvPr>
          <p:cNvGrpSpPr/>
          <p:nvPr/>
        </p:nvGrpSpPr>
        <p:grpSpPr>
          <a:xfrm>
            <a:off x="6788082" y="3148646"/>
            <a:ext cx="1653474" cy="1497441"/>
            <a:chOff x="3159855" y="373354"/>
            <a:chExt cx="2739277" cy="2739277"/>
          </a:xfrm>
        </p:grpSpPr>
        <p:sp>
          <p:nvSpPr>
            <p:cNvPr id="6" name="Partial Circle 5">
              <a:extLst>
                <a:ext uri="{FF2B5EF4-FFF2-40B4-BE49-F238E27FC236}">
                  <a16:creationId xmlns:a16="http://schemas.microsoft.com/office/drawing/2014/main" id="{47BDADBB-B923-4FC7-81F7-39978FEB3535}"/>
                </a:ext>
              </a:extLst>
            </p:cNvPr>
            <p:cNvSpPr/>
            <p:nvPr/>
          </p:nvSpPr>
          <p:spPr>
            <a:xfrm>
              <a:off x="3159855" y="373354"/>
              <a:ext cx="2739277" cy="2739277"/>
            </a:xfrm>
            <a:prstGeom prst="pieWedg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7" name="Partial Circle 4">
              <a:extLst>
                <a:ext uri="{FF2B5EF4-FFF2-40B4-BE49-F238E27FC236}">
                  <a16:creationId xmlns:a16="http://schemas.microsoft.com/office/drawing/2014/main" id="{A62A5125-1803-45CA-9CD9-526BD8DD99E6}"/>
                </a:ext>
              </a:extLst>
            </p:cNvPr>
            <p:cNvSpPr txBox="1"/>
            <p:nvPr/>
          </p:nvSpPr>
          <p:spPr>
            <a:xfrm>
              <a:off x="3962171" y="1175670"/>
              <a:ext cx="1936961" cy="19369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GB" sz="6500" b="0" i="0" u="none" strike="noStrike" kern="1200" cap="none" spc="0" normalizeH="0" baseline="0" noProof="0" dirty="0">
                  <a:ln>
                    <a:noFill/>
                  </a:ln>
                  <a:solidFill>
                    <a:prstClr val="white"/>
                  </a:solidFill>
                  <a:effectLst/>
                  <a:uLnTx/>
                  <a:uFillTx/>
                  <a:latin typeface="Arial" panose="020B0604020202020204"/>
                  <a:ea typeface="+mn-ea"/>
                  <a:cs typeface="+mn-cs"/>
                </a:rPr>
                <a:t>L</a:t>
              </a:r>
            </a:p>
          </p:txBody>
        </p:sp>
      </p:grpSp>
      <p:grpSp>
        <p:nvGrpSpPr>
          <p:cNvPr id="8" name="Group 7">
            <a:extLst>
              <a:ext uri="{FF2B5EF4-FFF2-40B4-BE49-F238E27FC236}">
                <a16:creationId xmlns:a16="http://schemas.microsoft.com/office/drawing/2014/main" id="{62317C6E-86B6-4E08-B7C9-864EFB5FD7B1}"/>
              </a:ext>
            </a:extLst>
          </p:cNvPr>
          <p:cNvGrpSpPr/>
          <p:nvPr/>
        </p:nvGrpSpPr>
        <p:grpSpPr>
          <a:xfrm>
            <a:off x="8545121" y="3148646"/>
            <a:ext cx="1653474" cy="1497441"/>
            <a:chOff x="6016099" y="393241"/>
            <a:chExt cx="2739277" cy="2739277"/>
          </a:xfrm>
        </p:grpSpPr>
        <p:sp>
          <p:nvSpPr>
            <p:cNvPr id="9" name="Partial Circle 8">
              <a:extLst>
                <a:ext uri="{FF2B5EF4-FFF2-40B4-BE49-F238E27FC236}">
                  <a16:creationId xmlns:a16="http://schemas.microsoft.com/office/drawing/2014/main" id="{6916BA2D-03F9-46A5-9663-90D09BBE5183}"/>
                </a:ext>
              </a:extLst>
            </p:cNvPr>
            <p:cNvSpPr/>
            <p:nvPr/>
          </p:nvSpPr>
          <p:spPr>
            <a:xfrm rot="5400000">
              <a:off x="6016099" y="393241"/>
              <a:ext cx="2739277" cy="2739277"/>
            </a:xfrm>
            <a:prstGeom prst="pieWedg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Partial Circle 4">
              <a:extLst>
                <a:ext uri="{FF2B5EF4-FFF2-40B4-BE49-F238E27FC236}">
                  <a16:creationId xmlns:a16="http://schemas.microsoft.com/office/drawing/2014/main" id="{8D081C16-BCF7-4AED-886D-4D8E6DB77569}"/>
                </a:ext>
              </a:extLst>
            </p:cNvPr>
            <p:cNvSpPr txBox="1"/>
            <p:nvPr/>
          </p:nvSpPr>
          <p:spPr>
            <a:xfrm>
              <a:off x="6016099" y="1195557"/>
              <a:ext cx="1936961" cy="19369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GB" sz="6500" b="0" i="0" u="none" strike="noStrike" kern="1200" cap="none" spc="0" normalizeH="0" baseline="0" noProof="0" dirty="0">
                  <a:ln>
                    <a:noFill/>
                  </a:ln>
                  <a:solidFill>
                    <a:prstClr val="white"/>
                  </a:solidFill>
                  <a:effectLst/>
                  <a:uLnTx/>
                  <a:uFillTx/>
                  <a:latin typeface="Arial" panose="020B0604020202020204"/>
                  <a:ea typeface="+mn-ea"/>
                  <a:cs typeface="+mn-cs"/>
                </a:rPr>
                <a:t>E</a:t>
              </a:r>
            </a:p>
          </p:txBody>
        </p:sp>
      </p:grpSp>
      <p:grpSp>
        <p:nvGrpSpPr>
          <p:cNvPr id="11" name="Group 10">
            <a:extLst>
              <a:ext uri="{FF2B5EF4-FFF2-40B4-BE49-F238E27FC236}">
                <a16:creationId xmlns:a16="http://schemas.microsoft.com/office/drawing/2014/main" id="{105F404A-F2B8-4144-92A4-BF4FC7E03652}"/>
              </a:ext>
            </a:extLst>
          </p:cNvPr>
          <p:cNvGrpSpPr/>
          <p:nvPr/>
        </p:nvGrpSpPr>
        <p:grpSpPr>
          <a:xfrm>
            <a:off x="8545121" y="4765878"/>
            <a:ext cx="1653474" cy="1497441"/>
            <a:chOff x="6016099" y="3259044"/>
            <a:chExt cx="2739277" cy="2739277"/>
          </a:xfrm>
        </p:grpSpPr>
        <p:sp>
          <p:nvSpPr>
            <p:cNvPr id="12" name="Partial Circle 11">
              <a:extLst>
                <a:ext uri="{FF2B5EF4-FFF2-40B4-BE49-F238E27FC236}">
                  <a16:creationId xmlns:a16="http://schemas.microsoft.com/office/drawing/2014/main" id="{CC337C76-1889-40C7-9292-3943211D4CF6}"/>
                </a:ext>
              </a:extLst>
            </p:cNvPr>
            <p:cNvSpPr/>
            <p:nvPr/>
          </p:nvSpPr>
          <p:spPr>
            <a:xfrm rot="10800000">
              <a:off x="6016099" y="3259044"/>
              <a:ext cx="2739277" cy="2739277"/>
            </a:xfrm>
            <a:prstGeom prst="pieWedg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3" name="Partial Circle 4">
              <a:extLst>
                <a:ext uri="{FF2B5EF4-FFF2-40B4-BE49-F238E27FC236}">
                  <a16:creationId xmlns:a16="http://schemas.microsoft.com/office/drawing/2014/main" id="{79553ED8-0AA2-4C55-852E-15329345A54F}"/>
                </a:ext>
              </a:extLst>
            </p:cNvPr>
            <p:cNvSpPr txBox="1"/>
            <p:nvPr/>
          </p:nvSpPr>
          <p:spPr>
            <a:xfrm rot="21600000">
              <a:off x="6016099" y="3259044"/>
              <a:ext cx="1936961" cy="19369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GB" sz="6500" b="0" i="0" u="none" strike="noStrike" kern="1200" cap="none" spc="0" normalizeH="0" baseline="0" noProof="0" dirty="0">
                  <a:ln>
                    <a:noFill/>
                  </a:ln>
                  <a:solidFill>
                    <a:prstClr val="white"/>
                  </a:solidFill>
                  <a:effectLst/>
                  <a:uLnTx/>
                  <a:uFillTx/>
                  <a:latin typeface="Arial" panose="020B0604020202020204"/>
                  <a:ea typeface="+mn-ea"/>
                  <a:cs typeface="+mn-cs"/>
                </a:rPr>
                <a:t>A</a:t>
              </a:r>
            </a:p>
          </p:txBody>
        </p:sp>
      </p:grpSp>
      <p:grpSp>
        <p:nvGrpSpPr>
          <p:cNvPr id="14" name="Group 13">
            <a:extLst>
              <a:ext uri="{FF2B5EF4-FFF2-40B4-BE49-F238E27FC236}">
                <a16:creationId xmlns:a16="http://schemas.microsoft.com/office/drawing/2014/main" id="{403D45FD-0EB0-474C-8D0C-7466C4CB7A98}"/>
              </a:ext>
            </a:extLst>
          </p:cNvPr>
          <p:cNvGrpSpPr/>
          <p:nvPr/>
        </p:nvGrpSpPr>
        <p:grpSpPr>
          <a:xfrm>
            <a:off x="6788083" y="4763724"/>
            <a:ext cx="1653474" cy="1497441"/>
            <a:chOff x="3150295" y="3259044"/>
            <a:chExt cx="2739277" cy="2739277"/>
          </a:xfrm>
        </p:grpSpPr>
        <p:sp>
          <p:nvSpPr>
            <p:cNvPr id="15" name="Partial Circle 14">
              <a:extLst>
                <a:ext uri="{FF2B5EF4-FFF2-40B4-BE49-F238E27FC236}">
                  <a16:creationId xmlns:a16="http://schemas.microsoft.com/office/drawing/2014/main" id="{DECE4211-40F0-44B7-869E-2F0C4794A4B0}"/>
                </a:ext>
              </a:extLst>
            </p:cNvPr>
            <p:cNvSpPr/>
            <p:nvPr/>
          </p:nvSpPr>
          <p:spPr>
            <a:xfrm rot="16200000">
              <a:off x="3150295" y="3259044"/>
              <a:ext cx="2739277" cy="2739277"/>
            </a:xfrm>
            <a:prstGeom prst="pieWedg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6" name="Partial Circle 4">
              <a:extLst>
                <a:ext uri="{FF2B5EF4-FFF2-40B4-BE49-F238E27FC236}">
                  <a16:creationId xmlns:a16="http://schemas.microsoft.com/office/drawing/2014/main" id="{9902F823-F4DA-442C-AFD3-DBBE9441FC51}"/>
                </a:ext>
              </a:extLst>
            </p:cNvPr>
            <p:cNvSpPr txBox="1"/>
            <p:nvPr/>
          </p:nvSpPr>
          <p:spPr>
            <a:xfrm rot="21600000">
              <a:off x="3952611" y="3259044"/>
              <a:ext cx="1936961" cy="19369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GB" sz="6500" b="0" i="0" u="none" strike="noStrike" kern="1200" cap="none" spc="0" normalizeH="0" baseline="0" noProof="0" dirty="0">
                  <a:ln>
                    <a:noFill/>
                  </a:ln>
                  <a:solidFill>
                    <a:prstClr val="white"/>
                  </a:solidFill>
                  <a:effectLst/>
                  <a:uLnTx/>
                  <a:uFillTx/>
                  <a:latin typeface="Arial" panose="020B0604020202020204"/>
                  <a:ea typeface="+mn-ea"/>
                  <a:cs typeface="+mn-cs"/>
                </a:rPr>
                <a:t>D</a:t>
              </a:r>
            </a:p>
          </p:txBody>
        </p:sp>
      </p:grpSp>
    </p:spTree>
    <p:extLst>
      <p:ext uri="{BB962C8B-B14F-4D97-AF65-F5344CB8AC3E}">
        <p14:creationId xmlns:p14="http://schemas.microsoft.com/office/powerpoint/2010/main" val="2916404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24"/>
          <p:cNvSpPr txBox="1"/>
          <p:nvPr/>
        </p:nvSpPr>
        <p:spPr>
          <a:xfrm>
            <a:off x="653090" y="4167781"/>
            <a:ext cx="10967318" cy="970355"/>
          </a:xfrm>
          <a:prstGeom prst="rect">
            <a:avLst/>
          </a:prstGeom>
        </p:spPr>
        <p:txBody>
          <a:bodyPr vert="horz" wrap="square" lIns="0" tIns="8471" rIns="0" bIns="0" rtlCol="0">
            <a:spAutoFit/>
          </a:bodyPr>
          <a:lstStyle/>
          <a:p>
            <a:pPr marL="7701" marR="0" lvl="0" indent="0" algn="l" defTabSz="914400" rtl="0" eaLnBrk="1" fontAlgn="auto" latinLnBrk="0" hangingPunct="1">
              <a:lnSpc>
                <a:spcPts val="2656"/>
              </a:lnSpc>
              <a:spcBef>
                <a:spcPts val="67"/>
              </a:spcBef>
              <a:spcAft>
                <a:spcPts val="0"/>
              </a:spcAft>
              <a:buClrTx/>
              <a:buSzTx/>
              <a:buFontTx/>
              <a:buNone/>
              <a:tabLst/>
              <a:defRPr/>
            </a:pPr>
            <a:r>
              <a:rPr kumimoji="0" sz="2244" b="1" i="0" u="none" strike="noStrike" kern="1200" cap="none" spc="-36" normalizeH="0" baseline="0" noProof="0">
                <a:ln>
                  <a:noFill/>
                </a:ln>
                <a:solidFill>
                  <a:srgbClr val="FAB428"/>
                </a:solidFill>
                <a:effectLst/>
                <a:uLnTx/>
                <a:uFillTx/>
                <a:latin typeface="Calibri"/>
                <a:ea typeface="+mn-ea"/>
                <a:cs typeface="Calibri"/>
              </a:rPr>
              <a:t>Strategy</a:t>
            </a:r>
            <a:endParaRPr kumimoji="0" sz="2244" b="0" i="0" u="none" strike="noStrike" kern="1200" cap="none" spc="0" normalizeH="0" baseline="0" noProof="0">
              <a:ln>
                <a:noFill/>
              </a:ln>
              <a:solidFill>
                <a:prstClr val="black"/>
              </a:solidFill>
              <a:effectLst/>
              <a:uLnTx/>
              <a:uFillTx/>
              <a:latin typeface="Calibri"/>
              <a:ea typeface="+mn-ea"/>
              <a:cs typeface="Calibri"/>
            </a:endParaRPr>
          </a:p>
          <a:p>
            <a:pPr marL="265309" marR="0" lvl="0" indent="0" algn="ctr" defTabSz="914400" rtl="0" eaLnBrk="1" fontAlgn="auto" latinLnBrk="0" hangingPunct="1">
              <a:lnSpc>
                <a:spcPts val="2365"/>
              </a:lnSpc>
              <a:spcBef>
                <a:spcPts val="0"/>
              </a:spcBef>
              <a:spcAft>
                <a:spcPts val="0"/>
              </a:spcAft>
              <a:buClrTx/>
              <a:buSzTx/>
              <a:buFontTx/>
              <a:buNone/>
              <a:tabLst/>
              <a:defRPr/>
            </a:pPr>
            <a:r>
              <a:rPr kumimoji="0" lang="en-GB" sz="2001" b="1" i="0" u="none" strike="noStrike" kern="1200" cap="none" spc="-24" normalizeH="0" baseline="0" noProof="0">
                <a:ln>
                  <a:noFill/>
                </a:ln>
                <a:solidFill>
                  <a:srgbClr val="FAB428"/>
                </a:solidFill>
                <a:effectLst/>
                <a:uLnTx/>
                <a:uFillTx/>
                <a:latin typeface="Calibri"/>
                <a:ea typeface="+mn-ea"/>
                <a:cs typeface="Calibri"/>
              </a:rPr>
              <a:t>Transform Your Co-op Healthcare into one values driven, trusted provider of healthcare</a:t>
            </a:r>
          </a:p>
          <a:p>
            <a:pPr marL="265309" marR="0" lvl="0" indent="0" algn="l" defTabSz="914400" rtl="0" eaLnBrk="1" fontAlgn="auto" latinLnBrk="0" hangingPunct="1">
              <a:lnSpc>
                <a:spcPts val="2365"/>
              </a:lnSpc>
              <a:spcBef>
                <a:spcPts val="0"/>
              </a:spcBef>
              <a:spcAft>
                <a:spcPts val="0"/>
              </a:spcAft>
              <a:buClrTx/>
              <a:buSzTx/>
              <a:buFontTx/>
              <a:buNone/>
              <a:tabLst/>
              <a:defRPr/>
            </a:pPr>
            <a:r>
              <a:rPr kumimoji="0" lang="en-GB" sz="1400" b="0" i="0" u="none" strike="noStrike" kern="1200" cap="none" spc="-6" normalizeH="0" baseline="0" noProof="0">
                <a:ln>
                  <a:noFill/>
                </a:ln>
                <a:solidFill>
                  <a:srgbClr val="747678"/>
                </a:solidFill>
                <a:effectLst/>
                <a:uLnTx/>
                <a:uFillTx/>
                <a:latin typeface="Calibri"/>
                <a:ea typeface="+mn-ea"/>
                <a:cs typeface="Calibri"/>
              </a:rPr>
              <a:t>Increase</a:t>
            </a:r>
            <a:r>
              <a:rPr kumimoji="0" lang="en-GB" sz="1400" b="0" i="0" u="none" strike="noStrike" kern="1200" cap="none" spc="6" normalizeH="0" baseline="0" noProof="0">
                <a:ln>
                  <a:noFill/>
                </a:ln>
                <a:solidFill>
                  <a:srgbClr val="747678"/>
                </a:solidFill>
                <a:effectLst/>
                <a:uLnTx/>
                <a:uFillTx/>
                <a:latin typeface="Calibri"/>
                <a:ea typeface="+mn-ea"/>
                <a:cs typeface="Calibri"/>
              </a:rPr>
              <a:t> </a:t>
            </a:r>
            <a:r>
              <a:rPr kumimoji="0" lang="en-GB" sz="1400" b="0" i="0" u="none" strike="noStrike" kern="1200" cap="none" spc="-3" normalizeH="0" baseline="0" noProof="0">
                <a:ln>
                  <a:noFill/>
                </a:ln>
                <a:solidFill>
                  <a:srgbClr val="747678"/>
                </a:solidFill>
                <a:effectLst/>
                <a:uLnTx/>
                <a:uFillTx/>
                <a:latin typeface="Calibri"/>
                <a:ea typeface="+mn-ea"/>
                <a:cs typeface="Calibri"/>
              </a:rPr>
              <a:t>appeal		</a:t>
            </a:r>
            <a:r>
              <a:rPr kumimoji="0" lang="en-GB" sz="1400" b="0" i="0" u="none" strike="noStrike" kern="1200" cap="none" spc="-6" normalizeH="0" baseline="0" noProof="0">
                <a:ln>
                  <a:noFill/>
                </a:ln>
                <a:solidFill>
                  <a:srgbClr val="747678"/>
                </a:solidFill>
                <a:effectLst/>
                <a:uLnTx/>
                <a:uFillTx/>
                <a:latin typeface="Calibri"/>
                <a:ea typeface="+mn-ea"/>
                <a:cs typeface="Calibri"/>
              </a:rPr>
              <a:t>increase</a:t>
            </a:r>
            <a:r>
              <a:rPr kumimoji="0" lang="en-GB" sz="1400" b="0" i="0" u="none" strike="noStrike" kern="1200" cap="none" spc="9" normalizeH="0" baseline="0" noProof="0">
                <a:ln>
                  <a:noFill/>
                </a:ln>
                <a:solidFill>
                  <a:srgbClr val="747678"/>
                </a:solidFill>
                <a:effectLst/>
                <a:uLnTx/>
                <a:uFillTx/>
                <a:latin typeface="Calibri"/>
                <a:ea typeface="+mn-ea"/>
                <a:cs typeface="Calibri"/>
              </a:rPr>
              <a:t> usage</a:t>
            </a:r>
            <a:r>
              <a:rPr kumimoji="0" lang="en-GB" sz="1400" b="0" i="0" u="none" strike="noStrike" kern="1200" cap="none" spc="-9" normalizeH="0" baseline="0" noProof="0">
                <a:ln>
                  <a:noFill/>
                </a:ln>
                <a:solidFill>
                  <a:srgbClr val="747678"/>
                </a:solidFill>
                <a:effectLst/>
                <a:uLnTx/>
                <a:uFillTx/>
                <a:latin typeface="Calibri"/>
                <a:ea typeface="+mn-ea"/>
                <a:cs typeface="Calibri"/>
              </a:rPr>
              <a:t>		</a:t>
            </a:r>
            <a:r>
              <a:rPr kumimoji="0" lang="en-GB" sz="1400" b="0" i="0" u="none" strike="noStrike" kern="1200" cap="none" spc="-6" normalizeH="0" baseline="0" noProof="0">
                <a:ln>
                  <a:noFill/>
                </a:ln>
                <a:solidFill>
                  <a:srgbClr val="747678"/>
                </a:solidFill>
                <a:effectLst/>
                <a:uLnTx/>
                <a:uFillTx/>
                <a:latin typeface="Calibri"/>
                <a:ea typeface="+mn-ea"/>
                <a:cs typeface="Calibri"/>
              </a:rPr>
              <a:t>increase</a:t>
            </a:r>
            <a:r>
              <a:rPr kumimoji="0" lang="en-GB" sz="1400" b="0" i="0" u="none" strike="noStrike" kern="1200" cap="none" spc="6" normalizeH="0" baseline="0" noProof="0">
                <a:ln>
                  <a:noFill/>
                </a:ln>
                <a:solidFill>
                  <a:srgbClr val="747678"/>
                </a:solidFill>
                <a:effectLst/>
                <a:uLnTx/>
                <a:uFillTx/>
                <a:latin typeface="Calibri"/>
                <a:ea typeface="+mn-ea"/>
                <a:cs typeface="Calibri"/>
              </a:rPr>
              <a:t> </a:t>
            </a:r>
            <a:r>
              <a:rPr kumimoji="0" lang="en-GB" sz="1400" b="0" i="0" u="none" strike="noStrike" kern="1200" cap="none" spc="-12" normalizeH="0" baseline="0" noProof="0">
                <a:ln>
                  <a:noFill/>
                </a:ln>
                <a:solidFill>
                  <a:srgbClr val="747678"/>
                </a:solidFill>
                <a:effectLst/>
                <a:uLnTx/>
                <a:uFillTx/>
                <a:latin typeface="Calibri"/>
                <a:ea typeface="+mn-ea"/>
                <a:cs typeface="Calibri"/>
              </a:rPr>
              <a:t>revenue	            </a:t>
            </a:r>
            <a:r>
              <a:rPr kumimoji="0" lang="en-GB" sz="1400" b="0" i="0" u="none" strike="noStrike" kern="1200" cap="none" spc="-6" normalizeH="0" baseline="0" noProof="0">
                <a:ln>
                  <a:noFill/>
                </a:ln>
                <a:solidFill>
                  <a:srgbClr val="747678"/>
                </a:solidFill>
                <a:effectLst/>
                <a:uLnTx/>
                <a:uFillTx/>
                <a:latin typeface="Calibri"/>
                <a:ea typeface="+mn-ea"/>
                <a:cs typeface="Calibri"/>
              </a:rPr>
              <a:t>increase impact</a:t>
            </a:r>
            <a:endParaRPr kumimoji="0" lang="en-GB"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 name="object 2"/>
          <p:cNvSpPr txBox="1">
            <a:spLocks noGrp="1"/>
          </p:cNvSpPr>
          <p:nvPr>
            <p:ph type="title"/>
          </p:nvPr>
        </p:nvSpPr>
        <p:spPr>
          <a:xfrm>
            <a:off x="2322994" y="327113"/>
            <a:ext cx="9168411" cy="686441"/>
          </a:xfrm>
          <a:prstGeom prst="rect">
            <a:avLst/>
          </a:prstGeom>
        </p:spPr>
        <p:txBody>
          <a:bodyPr vert="horz" wrap="square" lIns="0" tIns="9242" rIns="0" bIns="0" rtlCol="0" anchor="ctr">
            <a:spAutoFit/>
          </a:bodyPr>
          <a:lstStyle/>
          <a:p>
            <a:pPr marL="7701" algn="l">
              <a:lnSpc>
                <a:spcPct val="100000"/>
              </a:lnSpc>
              <a:spcBef>
                <a:spcPts val="73"/>
              </a:spcBef>
            </a:pPr>
            <a:r>
              <a:rPr lang="en-GB" b="1" spc="-100">
                <a:solidFill>
                  <a:srgbClr val="FAB428"/>
                </a:solidFill>
                <a:latin typeface="Calibri" panose="020F0502020204030204" pitchFamily="34" charset="0"/>
                <a:cs typeface="Calibri" panose="020F0502020204030204" pitchFamily="34" charset="0"/>
              </a:rPr>
              <a:t>Defined Purpose </a:t>
            </a:r>
            <a:endParaRPr b="1" spc="-158">
              <a:solidFill>
                <a:srgbClr val="FAB428"/>
              </a:solidFill>
              <a:latin typeface="Calibri" panose="020F0502020204030204" pitchFamily="34" charset="0"/>
              <a:cs typeface="Calibri" panose="020F0502020204030204" pitchFamily="34" charset="0"/>
            </a:endParaRPr>
          </a:p>
        </p:txBody>
      </p:sp>
      <p:sp>
        <p:nvSpPr>
          <p:cNvPr id="7" name="object 7"/>
          <p:cNvSpPr/>
          <p:nvPr/>
        </p:nvSpPr>
        <p:spPr>
          <a:xfrm>
            <a:off x="581219" y="4048394"/>
            <a:ext cx="11175344" cy="1522160"/>
          </a:xfrm>
          <a:custGeom>
            <a:avLst/>
            <a:gdLst/>
            <a:ahLst/>
            <a:cxnLst/>
            <a:rect l="l" t="t" r="r" b="b"/>
            <a:pathLst>
              <a:path w="18428970" h="2510154">
                <a:moveTo>
                  <a:pt x="125650" y="0"/>
                </a:moveTo>
                <a:lnTo>
                  <a:pt x="76743" y="9874"/>
                </a:lnTo>
                <a:lnTo>
                  <a:pt x="36803" y="36803"/>
                </a:lnTo>
                <a:lnTo>
                  <a:pt x="9874" y="76743"/>
                </a:lnTo>
                <a:lnTo>
                  <a:pt x="0" y="125650"/>
                </a:lnTo>
                <a:lnTo>
                  <a:pt x="0" y="2384272"/>
                </a:lnTo>
                <a:lnTo>
                  <a:pt x="9874" y="2433180"/>
                </a:lnTo>
                <a:lnTo>
                  <a:pt x="36803" y="2473119"/>
                </a:lnTo>
                <a:lnTo>
                  <a:pt x="76743" y="2500048"/>
                </a:lnTo>
                <a:lnTo>
                  <a:pt x="125650" y="2509923"/>
                </a:lnTo>
                <a:lnTo>
                  <a:pt x="18303107" y="2509923"/>
                </a:lnTo>
                <a:lnTo>
                  <a:pt x="18352014" y="2500048"/>
                </a:lnTo>
                <a:lnTo>
                  <a:pt x="18391954" y="2473119"/>
                </a:lnTo>
                <a:lnTo>
                  <a:pt x="18418883" y="2433180"/>
                </a:lnTo>
                <a:lnTo>
                  <a:pt x="18428758" y="2384272"/>
                </a:lnTo>
                <a:lnTo>
                  <a:pt x="18428758" y="125650"/>
                </a:lnTo>
                <a:lnTo>
                  <a:pt x="18418883" y="76743"/>
                </a:lnTo>
                <a:lnTo>
                  <a:pt x="18391954" y="36803"/>
                </a:lnTo>
                <a:lnTo>
                  <a:pt x="18352014" y="9874"/>
                </a:lnTo>
                <a:lnTo>
                  <a:pt x="18303107" y="0"/>
                </a:lnTo>
                <a:lnTo>
                  <a:pt x="125650" y="0"/>
                </a:lnTo>
                <a:close/>
              </a:path>
            </a:pathLst>
          </a:custGeom>
          <a:ln w="31412">
            <a:solidFill>
              <a:srgbClr val="FAB42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8"/>
          <p:cNvSpPr/>
          <p:nvPr/>
        </p:nvSpPr>
        <p:spPr>
          <a:xfrm>
            <a:off x="3019411" y="4953853"/>
            <a:ext cx="165578" cy="149020"/>
          </a:xfrm>
          <a:custGeom>
            <a:avLst/>
            <a:gdLst/>
            <a:ahLst/>
            <a:cxnLst/>
            <a:rect l="l" t="t" r="r" b="b"/>
            <a:pathLst>
              <a:path w="273050" h="245745">
                <a:moveTo>
                  <a:pt x="143241" y="0"/>
                </a:moveTo>
                <a:lnTo>
                  <a:pt x="143241" y="56741"/>
                </a:lnTo>
                <a:lnTo>
                  <a:pt x="0" y="56741"/>
                </a:lnTo>
                <a:lnTo>
                  <a:pt x="0" y="188580"/>
                </a:lnTo>
                <a:lnTo>
                  <a:pt x="143241" y="188580"/>
                </a:lnTo>
                <a:lnTo>
                  <a:pt x="143241" y="245322"/>
                </a:lnTo>
                <a:lnTo>
                  <a:pt x="272661" y="122666"/>
                </a:lnTo>
                <a:lnTo>
                  <a:pt x="143241" y="0"/>
                </a:lnTo>
                <a:close/>
              </a:path>
            </a:pathLst>
          </a:custGeom>
          <a:ln w="20941">
            <a:solidFill>
              <a:srgbClr val="FAB42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9"/>
          <p:cNvSpPr/>
          <p:nvPr/>
        </p:nvSpPr>
        <p:spPr>
          <a:xfrm>
            <a:off x="5837068" y="4953853"/>
            <a:ext cx="165578" cy="149020"/>
          </a:xfrm>
          <a:custGeom>
            <a:avLst/>
            <a:gdLst/>
            <a:ahLst/>
            <a:cxnLst/>
            <a:rect l="l" t="t" r="r" b="b"/>
            <a:pathLst>
              <a:path w="273050" h="245745">
                <a:moveTo>
                  <a:pt x="143241" y="0"/>
                </a:moveTo>
                <a:lnTo>
                  <a:pt x="143241" y="56741"/>
                </a:lnTo>
                <a:lnTo>
                  <a:pt x="0" y="56741"/>
                </a:lnTo>
                <a:lnTo>
                  <a:pt x="0" y="188580"/>
                </a:lnTo>
                <a:lnTo>
                  <a:pt x="143241" y="188580"/>
                </a:lnTo>
                <a:lnTo>
                  <a:pt x="143241" y="245322"/>
                </a:lnTo>
                <a:lnTo>
                  <a:pt x="272661" y="122666"/>
                </a:lnTo>
                <a:lnTo>
                  <a:pt x="143241" y="0"/>
                </a:lnTo>
                <a:close/>
              </a:path>
            </a:pathLst>
          </a:custGeom>
          <a:ln w="20941">
            <a:solidFill>
              <a:srgbClr val="FAB42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p:cNvSpPr/>
          <p:nvPr/>
        </p:nvSpPr>
        <p:spPr>
          <a:xfrm>
            <a:off x="8211006" y="4953853"/>
            <a:ext cx="165578" cy="149020"/>
          </a:xfrm>
          <a:custGeom>
            <a:avLst/>
            <a:gdLst/>
            <a:ahLst/>
            <a:cxnLst/>
            <a:rect l="l" t="t" r="r" b="b"/>
            <a:pathLst>
              <a:path w="273050" h="245745">
                <a:moveTo>
                  <a:pt x="143241" y="0"/>
                </a:moveTo>
                <a:lnTo>
                  <a:pt x="143241" y="56741"/>
                </a:lnTo>
                <a:lnTo>
                  <a:pt x="0" y="56741"/>
                </a:lnTo>
                <a:lnTo>
                  <a:pt x="0" y="188580"/>
                </a:lnTo>
                <a:lnTo>
                  <a:pt x="143241" y="188580"/>
                </a:lnTo>
                <a:lnTo>
                  <a:pt x="143241" y="245322"/>
                </a:lnTo>
                <a:lnTo>
                  <a:pt x="272661" y="122666"/>
                </a:lnTo>
                <a:lnTo>
                  <a:pt x="143241" y="0"/>
                </a:lnTo>
                <a:close/>
              </a:path>
            </a:pathLst>
          </a:custGeom>
          <a:ln w="20941">
            <a:solidFill>
              <a:srgbClr val="FAB42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3"/>
          <p:cNvSpPr txBox="1"/>
          <p:nvPr/>
        </p:nvSpPr>
        <p:spPr>
          <a:xfrm>
            <a:off x="716575" y="2219174"/>
            <a:ext cx="509055" cy="353905"/>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2244" b="1" i="0" u="none" strike="noStrike" kern="1200" cap="none" spc="-182" normalizeH="0" baseline="0" noProof="0">
                <a:ln>
                  <a:noFill/>
                </a:ln>
                <a:solidFill>
                  <a:srgbClr val="FAB428"/>
                </a:solidFill>
                <a:effectLst/>
                <a:uLnTx/>
                <a:uFillTx/>
                <a:latin typeface="Calibri"/>
                <a:ea typeface="+mn-ea"/>
                <a:cs typeface="Calibri"/>
              </a:rPr>
              <a:t>T</a:t>
            </a:r>
            <a:r>
              <a:rPr kumimoji="0" sz="2244" b="1" i="0" u="none" strike="noStrike" kern="1200" cap="none" spc="-45" normalizeH="0" baseline="0" noProof="0">
                <a:ln>
                  <a:noFill/>
                </a:ln>
                <a:solidFill>
                  <a:srgbClr val="FAB428"/>
                </a:solidFill>
                <a:effectLst/>
                <a:uLnTx/>
                <a:uFillTx/>
                <a:latin typeface="Calibri"/>
                <a:ea typeface="+mn-ea"/>
                <a:cs typeface="Calibri"/>
              </a:rPr>
              <a:t>ask</a:t>
            </a:r>
            <a:endParaRPr kumimoji="0" sz="2244" b="0" i="0" u="none" strike="noStrike" kern="1200" cap="none" spc="0" normalizeH="0" baseline="0" noProof="0">
              <a:ln>
                <a:noFill/>
              </a:ln>
              <a:solidFill>
                <a:prstClr val="black"/>
              </a:solidFill>
              <a:effectLst/>
              <a:uLnTx/>
              <a:uFillTx/>
              <a:latin typeface="Calibri"/>
              <a:ea typeface="+mn-ea"/>
              <a:cs typeface="Calibri"/>
            </a:endParaRPr>
          </a:p>
        </p:txBody>
      </p:sp>
      <p:sp>
        <p:nvSpPr>
          <p:cNvPr id="15" name="object 15"/>
          <p:cNvSpPr txBox="1"/>
          <p:nvPr/>
        </p:nvSpPr>
        <p:spPr>
          <a:xfrm>
            <a:off x="2049556" y="2085543"/>
            <a:ext cx="3634665" cy="1995026"/>
          </a:xfrm>
          <a:prstGeom prst="rect">
            <a:avLst/>
          </a:prstGeom>
        </p:spPr>
        <p:txBody>
          <a:bodyPr vert="horz" wrap="square" lIns="0" tIns="83559" rIns="0" bIns="0" rtlCol="0">
            <a:spAutoFit/>
          </a:bodyPr>
          <a:lstStyle/>
          <a:p>
            <a:pPr marL="7701" marR="0" lvl="0" indent="0" algn="l" defTabSz="914400" rtl="0" eaLnBrk="1" fontAlgn="auto" latinLnBrk="0" hangingPunct="1">
              <a:lnSpc>
                <a:spcPct val="100000"/>
              </a:lnSpc>
              <a:spcBef>
                <a:spcPts val="658"/>
              </a:spcBef>
              <a:spcAft>
                <a:spcPts val="0"/>
              </a:spcAft>
              <a:buClrTx/>
              <a:buSzTx/>
              <a:buFontTx/>
              <a:buNone/>
              <a:tabLst/>
              <a:defRPr/>
            </a:pPr>
            <a:r>
              <a:rPr kumimoji="0" sz="2001" b="1" i="0" u="none" strike="noStrike" kern="1200" cap="none" spc="-9" normalizeH="0" baseline="0" noProof="0">
                <a:ln>
                  <a:noFill/>
                </a:ln>
                <a:solidFill>
                  <a:srgbClr val="FAB428"/>
                </a:solidFill>
                <a:effectLst/>
                <a:uLnTx/>
                <a:uFillTx/>
                <a:latin typeface="Calibri"/>
                <a:ea typeface="+mn-ea"/>
                <a:cs typeface="Calibri"/>
              </a:rPr>
              <a:t>From</a:t>
            </a:r>
            <a:endParaRPr kumimoji="0" lang="en-GB" sz="1486" b="0" i="0" u="none" strike="noStrike" kern="1200" cap="none" spc="3" normalizeH="0" baseline="0" noProof="0">
              <a:ln>
                <a:noFill/>
              </a:ln>
              <a:solidFill>
                <a:srgbClr val="747678"/>
              </a:solidFill>
              <a:effectLst/>
              <a:highlight>
                <a:srgbClr val="FFFF00"/>
              </a:highlight>
              <a:uLnTx/>
              <a:uFillTx/>
              <a:latin typeface="Calibri"/>
              <a:ea typeface="+mn-ea"/>
              <a:cs typeface="Calibri"/>
            </a:endParaRPr>
          </a:p>
          <a:p>
            <a:pPr marL="144014" marR="0" lvl="0" indent="-136698" algn="l" defTabSz="914400" rtl="0" eaLnBrk="1" fontAlgn="auto" latinLnBrk="0" hangingPunct="1">
              <a:lnSpc>
                <a:spcPct val="100000"/>
              </a:lnSpc>
              <a:spcBef>
                <a:spcPts val="318"/>
              </a:spcBef>
              <a:spcAft>
                <a:spcPts val="0"/>
              </a:spcAft>
              <a:buClrTx/>
              <a:buSzTx/>
              <a:buFontTx/>
              <a:buChar char="•"/>
              <a:tabLst>
                <a:tab pos="144399" algn="l"/>
              </a:tabLst>
              <a:defRPr/>
            </a:pPr>
            <a:r>
              <a:rPr kumimoji="0" lang="en-GB" sz="1486" b="0" i="0" u="none" strike="noStrike" kern="1200" cap="none" spc="3" normalizeH="0" baseline="0" noProof="0">
                <a:ln>
                  <a:noFill/>
                </a:ln>
                <a:solidFill>
                  <a:srgbClr val="747678"/>
                </a:solidFill>
                <a:effectLst/>
                <a:uLnTx/>
                <a:uFillTx/>
                <a:latin typeface="Calibri"/>
                <a:ea typeface="+mn-ea"/>
                <a:cs typeface="Calibri"/>
              </a:rPr>
              <a:t>Loss making site </a:t>
            </a:r>
          </a:p>
          <a:p>
            <a:pPr marL="144014" marR="0" lvl="0" indent="-136698" algn="l" defTabSz="914400" rtl="0" eaLnBrk="1" fontAlgn="auto" latinLnBrk="0" hangingPunct="1">
              <a:lnSpc>
                <a:spcPct val="100000"/>
              </a:lnSpc>
              <a:spcBef>
                <a:spcPts val="318"/>
              </a:spcBef>
              <a:spcAft>
                <a:spcPts val="0"/>
              </a:spcAft>
              <a:buClrTx/>
              <a:buSzTx/>
              <a:buFontTx/>
              <a:buChar char="•"/>
              <a:tabLst>
                <a:tab pos="144399" algn="l"/>
              </a:tabLst>
              <a:defRPr/>
            </a:pPr>
            <a:r>
              <a:rPr kumimoji="0" lang="en-GB" sz="1486" b="0" i="0" u="none" strike="noStrike" kern="1200" cap="none" spc="3" normalizeH="0" baseline="0" noProof="0">
                <a:ln>
                  <a:noFill/>
                </a:ln>
                <a:solidFill>
                  <a:srgbClr val="747678"/>
                </a:solidFill>
                <a:effectLst/>
                <a:uLnTx/>
                <a:uFillTx/>
                <a:latin typeface="Calibri"/>
                <a:ea typeface="+mn-ea"/>
                <a:cs typeface="Calibri"/>
              </a:rPr>
              <a:t>Fragmented assortment</a:t>
            </a:r>
          </a:p>
          <a:p>
            <a:pPr marL="144014" marR="0" lvl="0" indent="-136698" algn="l" defTabSz="914400" rtl="0" eaLnBrk="1" fontAlgn="auto" latinLnBrk="0" hangingPunct="1">
              <a:lnSpc>
                <a:spcPct val="100000"/>
              </a:lnSpc>
              <a:spcBef>
                <a:spcPts val="318"/>
              </a:spcBef>
              <a:spcAft>
                <a:spcPts val="0"/>
              </a:spcAft>
              <a:buClrTx/>
              <a:buSzTx/>
              <a:buFontTx/>
              <a:buChar char="•"/>
              <a:tabLst>
                <a:tab pos="144399" algn="l"/>
              </a:tabLst>
              <a:defRPr/>
            </a:pPr>
            <a:r>
              <a:rPr kumimoji="0" lang="en-GB" sz="1486" b="0" i="0" u="none" strike="noStrike" kern="1200" cap="none" spc="-9" normalizeH="0" baseline="0" noProof="0">
                <a:ln>
                  <a:noFill/>
                </a:ln>
                <a:solidFill>
                  <a:srgbClr val="747678"/>
                </a:solidFill>
                <a:effectLst/>
                <a:uLnTx/>
                <a:uFillTx/>
                <a:latin typeface="Calibri"/>
                <a:ea typeface="+mn-ea"/>
                <a:cs typeface="Calibri"/>
              </a:rPr>
              <a:t>Small number of services</a:t>
            </a:r>
          </a:p>
          <a:p>
            <a:pPr marL="144014" marR="0" lvl="0" indent="-136698" algn="l" defTabSz="914400" rtl="0" eaLnBrk="1" fontAlgn="auto" latinLnBrk="0" hangingPunct="1">
              <a:lnSpc>
                <a:spcPct val="100000"/>
              </a:lnSpc>
              <a:spcBef>
                <a:spcPts val="318"/>
              </a:spcBef>
              <a:spcAft>
                <a:spcPts val="0"/>
              </a:spcAft>
              <a:buClrTx/>
              <a:buSzTx/>
              <a:buFontTx/>
              <a:buChar char="•"/>
              <a:tabLst>
                <a:tab pos="144399" algn="l"/>
              </a:tabLst>
              <a:defRPr/>
            </a:pPr>
            <a:r>
              <a:rPr kumimoji="0" lang="en-GB" sz="1486" b="0" i="0" u="none" strike="noStrike" kern="1200" cap="none" spc="-9" normalizeH="0" baseline="0" noProof="0">
                <a:ln>
                  <a:noFill/>
                </a:ln>
                <a:solidFill>
                  <a:srgbClr val="747678"/>
                </a:solidFill>
                <a:effectLst/>
                <a:uLnTx/>
                <a:uFillTx/>
                <a:latin typeface="Calibri"/>
                <a:ea typeface="+mn-ea"/>
                <a:cs typeface="Calibri"/>
              </a:rPr>
              <a:t>Some advice on some things</a:t>
            </a:r>
          </a:p>
          <a:p>
            <a:pPr marL="144014" marR="0" lvl="0" indent="-136698" algn="l" defTabSz="914400" rtl="0" eaLnBrk="1" fontAlgn="auto" latinLnBrk="0" hangingPunct="1">
              <a:lnSpc>
                <a:spcPct val="100000"/>
              </a:lnSpc>
              <a:spcBef>
                <a:spcPts val="318"/>
              </a:spcBef>
              <a:spcAft>
                <a:spcPts val="0"/>
              </a:spcAft>
              <a:buClrTx/>
              <a:buSzTx/>
              <a:buFontTx/>
              <a:buChar char="•"/>
              <a:tabLst>
                <a:tab pos="144399" algn="l"/>
              </a:tabLst>
              <a:defRPr/>
            </a:pPr>
            <a:r>
              <a:rPr kumimoji="0" lang="en-GB" sz="1486" b="0" i="0" u="none" strike="noStrike" kern="1200" cap="none" spc="-9" normalizeH="0" baseline="0" noProof="0">
                <a:ln>
                  <a:noFill/>
                </a:ln>
                <a:solidFill>
                  <a:srgbClr val="747678"/>
                </a:solidFill>
                <a:effectLst/>
                <a:uLnTx/>
                <a:uFillTx/>
                <a:latin typeface="Calibri"/>
                <a:ea typeface="+mn-ea"/>
                <a:cs typeface="Calibri"/>
              </a:rPr>
              <a:t>Individual campaigns</a:t>
            </a:r>
          </a:p>
          <a:p>
            <a:pPr marL="7316" marR="0" lvl="0" indent="0" algn="l" defTabSz="914400" rtl="0" eaLnBrk="1" fontAlgn="auto" latinLnBrk="0" hangingPunct="1">
              <a:lnSpc>
                <a:spcPct val="100000"/>
              </a:lnSpc>
              <a:spcBef>
                <a:spcPts val="318"/>
              </a:spcBef>
              <a:spcAft>
                <a:spcPts val="0"/>
              </a:spcAft>
              <a:buClrTx/>
              <a:buSzTx/>
              <a:buFontTx/>
              <a:buNone/>
              <a:tabLst>
                <a:tab pos="144399" algn="l"/>
              </a:tabLst>
              <a:defRPr/>
            </a:pPr>
            <a:endParaRPr kumimoji="0" lang="en-GB" sz="1486" b="0" i="0" u="none" strike="noStrike" kern="1200" cap="none" spc="0" normalizeH="0" baseline="0" noProof="0">
              <a:ln>
                <a:noFill/>
              </a:ln>
              <a:solidFill>
                <a:prstClr val="black"/>
              </a:solidFill>
              <a:effectLst/>
              <a:uLnTx/>
              <a:uFillTx/>
              <a:latin typeface="Calibri"/>
              <a:ea typeface="+mn-ea"/>
              <a:cs typeface="Calibri"/>
            </a:endParaRPr>
          </a:p>
        </p:txBody>
      </p:sp>
      <p:sp>
        <p:nvSpPr>
          <p:cNvPr id="16" name="object 16"/>
          <p:cNvSpPr txBox="1"/>
          <p:nvPr/>
        </p:nvSpPr>
        <p:spPr>
          <a:xfrm>
            <a:off x="6981168" y="2096202"/>
            <a:ext cx="4986714" cy="1956554"/>
          </a:xfrm>
          <a:prstGeom prst="rect">
            <a:avLst/>
          </a:prstGeom>
        </p:spPr>
        <p:txBody>
          <a:bodyPr vert="horz" wrap="square" lIns="0" tIns="83559" rIns="0" bIns="0" rtlCol="0">
            <a:spAutoFit/>
          </a:bodyPr>
          <a:lstStyle/>
          <a:p>
            <a:pPr marL="7701" marR="0" lvl="0" indent="0" algn="l" defTabSz="914400" rtl="0" eaLnBrk="1" fontAlgn="auto" latinLnBrk="0" hangingPunct="1">
              <a:lnSpc>
                <a:spcPct val="100000"/>
              </a:lnSpc>
              <a:spcBef>
                <a:spcPts val="658"/>
              </a:spcBef>
              <a:spcAft>
                <a:spcPts val="0"/>
              </a:spcAft>
              <a:buClrTx/>
              <a:buSzTx/>
              <a:buFontTx/>
              <a:buNone/>
              <a:tabLst/>
              <a:defRPr/>
            </a:pPr>
            <a:r>
              <a:rPr kumimoji="0" sz="2001" b="1" i="0" u="none" strike="noStrike" kern="1200" cap="none" spc="-176" normalizeH="0" baseline="0" noProof="0">
                <a:ln>
                  <a:noFill/>
                </a:ln>
                <a:solidFill>
                  <a:srgbClr val="FAB428"/>
                </a:solidFill>
                <a:effectLst/>
                <a:uLnTx/>
                <a:uFillTx/>
                <a:latin typeface="Calibri"/>
                <a:ea typeface="+mn-ea"/>
                <a:cs typeface="Calibri"/>
              </a:rPr>
              <a:t>To</a:t>
            </a:r>
            <a:endParaRPr kumimoji="0" lang="en-GB" sz="1486" b="0" i="0" u="none" strike="noStrike" kern="1200" cap="none" spc="0" normalizeH="0" baseline="0" noProof="0">
              <a:ln>
                <a:noFill/>
              </a:ln>
              <a:solidFill>
                <a:prstClr val="black"/>
              </a:solidFill>
              <a:effectLst/>
              <a:highlight>
                <a:srgbClr val="FFFF00"/>
              </a:highlight>
              <a:uLnTx/>
              <a:uFillTx/>
              <a:latin typeface="Calibri"/>
              <a:ea typeface="+mn-ea"/>
              <a:cs typeface="Calibri"/>
            </a:endParaRPr>
          </a:p>
          <a:p>
            <a:pPr marL="145554" marR="0" lvl="0" indent="-138238" algn="l" defTabSz="914400" rtl="0" eaLnBrk="1" fontAlgn="auto" latinLnBrk="0" hangingPunct="1">
              <a:lnSpc>
                <a:spcPct val="100000"/>
              </a:lnSpc>
              <a:spcBef>
                <a:spcPts val="315"/>
              </a:spcBef>
              <a:spcAft>
                <a:spcPts val="0"/>
              </a:spcAft>
              <a:buClrTx/>
              <a:buSzTx/>
              <a:buFontTx/>
              <a:buChar char="•"/>
              <a:tabLst>
                <a:tab pos="145939" algn="l"/>
              </a:tabLst>
              <a:defRPr/>
            </a:pPr>
            <a:r>
              <a:rPr kumimoji="0" lang="en-GB" sz="1486" b="0" i="0" u="none" strike="noStrike" kern="1200" cap="none" spc="3" normalizeH="0" baseline="0" noProof="0">
                <a:ln>
                  <a:noFill/>
                </a:ln>
                <a:solidFill>
                  <a:srgbClr val="747678"/>
                </a:solidFill>
                <a:effectLst/>
                <a:uLnTx/>
                <a:uFillTx/>
                <a:latin typeface="Calibri"/>
                <a:ea typeface="+mn-ea"/>
                <a:cs typeface="Calibri"/>
              </a:rPr>
              <a:t>£1m contribution within 5 years</a:t>
            </a:r>
          </a:p>
          <a:p>
            <a:pPr marL="145554" marR="0" lvl="0" indent="-138238" algn="l" defTabSz="914400" rtl="0" eaLnBrk="1" fontAlgn="auto" latinLnBrk="0" hangingPunct="1">
              <a:lnSpc>
                <a:spcPct val="100000"/>
              </a:lnSpc>
              <a:spcBef>
                <a:spcPts val="315"/>
              </a:spcBef>
              <a:spcAft>
                <a:spcPts val="0"/>
              </a:spcAft>
              <a:buClrTx/>
              <a:buSzTx/>
              <a:buFontTx/>
              <a:buChar char="•"/>
              <a:tabLst>
                <a:tab pos="145939" algn="l"/>
              </a:tabLst>
              <a:defRPr/>
            </a:pPr>
            <a:r>
              <a:rPr kumimoji="0" lang="en-GB" sz="1486" b="0" i="0" u="none" strike="noStrike" kern="1200" cap="none" spc="3" normalizeH="0" baseline="0" noProof="0">
                <a:ln>
                  <a:noFill/>
                </a:ln>
                <a:solidFill>
                  <a:srgbClr val="747678"/>
                </a:solidFill>
                <a:effectLst/>
                <a:uLnTx/>
                <a:uFillTx/>
                <a:latin typeface="Calibri"/>
                <a:ea typeface="+mn-ea"/>
                <a:cs typeface="Calibri"/>
              </a:rPr>
              <a:t>Clear range architecture with hero categories</a:t>
            </a:r>
          </a:p>
          <a:p>
            <a:pPr marL="145554" marR="0" lvl="0" indent="-138238" algn="l" defTabSz="914400" rtl="0" eaLnBrk="1" fontAlgn="auto" latinLnBrk="0" hangingPunct="1">
              <a:lnSpc>
                <a:spcPct val="100000"/>
              </a:lnSpc>
              <a:spcBef>
                <a:spcPts val="318"/>
              </a:spcBef>
              <a:spcAft>
                <a:spcPts val="0"/>
              </a:spcAft>
              <a:buClrTx/>
              <a:buSzTx/>
              <a:buFontTx/>
              <a:buChar char="•"/>
              <a:tabLst>
                <a:tab pos="145939" algn="l"/>
              </a:tabLst>
              <a:defRPr/>
            </a:pPr>
            <a:r>
              <a:rPr kumimoji="0" lang="en-GB" sz="1486" b="0" i="0" u="none" strike="noStrike" kern="1200" cap="none" spc="0" normalizeH="0" baseline="0" noProof="0">
                <a:ln>
                  <a:noFill/>
                </a:ln>
                <a:solidFill>
                  <a:srgbClr val="747678"/>
                </a:solidFill>
                <a:effectLst/>
                <a:uLnTx/>
                <a:uFillTx/>
                <a:latin typeface="Calibri"/>
                <a:ea typeface="+mn-ea"/>
                <a:cs typeface="Calibri"/>
              </a:rPr>
              <a:t>Condition led subscription service to support more positive living</a:t>
            </a:r>
          </a:p>
          <a:p>
            <a:pPr marL="145554" marR="0" lvl="0" indent="-138238" algn="l" defTabSz="914400" rtl="0" eaLnBrk="1" fontAlgn="auto" latinLnBrk="0" hangingPunct="1">
              <a:lnSpc>
                <a:spcPct val="100000"/>
              </a:lnSpc>
              <a:spcBef>
                <a:spcPts val="318"/>
              </a:spcBef>
              <a:spcAft>
                <a:spcPts val="0"/>
              </a:spcAft>
              <a:buClrTx/>
              <a:buSzTx/>
              <a:buFontTx/>
              <a:buChar char="•"/>
              <a:tabLst>
                <a:tab pos="145939" algn="l"/>
              </a:tabLst>
              <a:defRPr/>
            </a:pPr>
            <a:r>
              <a:rPr kumimoji="0" lang="en-GB" sz="1486" b="0" i="0" u="none" strike="noStrike" kern="1200" cap="none" spc="0" normalizeH="0" baseline="0" noProof="0">
                <a:ln>
                  <a:noFill/>
                </a:ln>
                <a:solidFill>
                  <a:srgbClr val="747678"/>
                </a:solidFill>
                <a:effectLst/>
                <a:uLnTx/>
                <a:uFillTx/>
                <a:latin typeface="Calibri"/>
                <a:ea typeface="+mn-ea"/>
                <a:cs typeface="Calibri"/>
              </a:rPr>
              <a:t>A trusted expert or signpost to the best advice available</a:t>
            </a:r>
          </a:p>
          <a:p>
            <a:pPr marL="145554" marR="0" lvl="0" indent="-138238" algn="l" defTabSz="914400" rtl="0" eaLnBrk="1" fontAlgn="auto" latinLnBrk="0" hangingPunct="1">
              <a:lnSpc>
                <a:spcPct val="100000"/>
              </a:lnSpc>
              <a:spcBef>
                <a:spcPts val="318"/>
              </a:spcBef>
              <a:spcAft>
                <a:spcPts val="0"/>
              </a:spcAft>
              <a:buClrTx/>
              <a:buSzTx/>
              <a:buFontTx/>
              <a:buChar char="•"/>
              <a:tabLst>
                <a:tab pos="145939" algn="l"/>
              </a:tabLst>
              <a:defRPr/>
            </a:pPr>
            <a:r>
              <a:rPr kumimoji="0" lang="en-GB" sz="1486" b="0" i="0" u="none" strike="noStrike" kern="1200" cap="none" spc="0" normalizeH="0" baseline="0" noProof="0">
                <a:ln>
                  <a:noFill/>
                </a:ln>
                <a:solidFill>
                  <a:srgbClr val="747678"/>
                </a:solidFill>
                <a:effectLst/>
                <a:uLnTx/>
                <a:uFillTx/>
                <a:latin typeface="Calibri"/>
                <a:ea typeface="+mn-ea"/>
                <a:cs typeface="Calibri"/>
              </a:rPr>
              <a:t>Programme of campaign activity on topics that matter most</a:t>
            </a:r>
          </a:p>
        </p:txBody>
      </p:sp>
      <p:grpSp>
        <p:nvGrpSpPr>
          <p:cNvPr id="17" name="object 17"/>
          <p:cNvGrpSpPr/>
          <p:nvPr/>
        </p:nvGrpSpPr>
        <p:grpSpPr>
          <a:xfrm>
            <a:off x="5511857" y="2573079"/>
            <a:ext cx="1168285" cy="1162284"/>
            <a:chOff x="9089020" y="4399717"/>
            <a:chExt cx="1926589" cy="1594485"/>
          </a:xfrm>
        </p:grpSpPr>
        <p:sp>
          <p:nvSpPr>
            <p:cNvPr id="18" name="object 18"/>
            <p:cNvSpPr/>
            <p:nvPr/>
          </p:nvSpPr>
          <p:spPr>
            <a:xfrm>
              <a:off x="9099491" y="4410188"/>
              <a:ext cx="1905635" cy="245745"/>
            </a:xfrm>
            <a:custGeom>
              <a:avLst/>
              <a:gdLst/>
              <a:ahLst/>
              <a:cxnLst/>
              <a:rect l="l" t="t" r="r" b="b"/>
              <a:pathLst>
                <a:path w="1905634" h="245745">
                  <a:moveTo>
                    <a:pt x="1775705" y="0"/>
                  </a:moveTo>
                  <a:lnTo>
                    <a:pt x="1775705" y="56741"/>
                  </a:lnTo>
                  <a:lnTo>
                    <a:pt x="0" y="56741"/>
                  </a:lnTo>
                  <a:lnTo>
                    <a:pt x="0" y="188580"/>
                  </a:lnTo>
                  <a:lnTo>
                    <a:pt x="1775705" y="188580"/>
                  </a:lnTo>
                  <a:lnTo>
                    <a:pt x="1775705" y="245322"/>
                  </a:lnTo>
                  <a:lnTo>
                    <a:pt x="1905125" y="122666"/>
                  </a:lnTo>
                  <a:lnTo>
                    <a:pt x="1775705" y="0"/>
                  </a:lnTo>
                  <a:close/>
                </a:path>
              </a:pathLst>
            </a:custGeom>
            <a:ln w="20941">
              <a:solidFill>
                <a:srgbClr val="FAB42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bject 19"/>
            <p:cNvSpPr/>
            <p:nvPr/>
          </p:nvSpPr>
          <p:spPr>
            <a:xfrm>
              <a:off x="9099491" y="4862657"/>
              <a:ext cx="1905635" cy="245745"/>
            </a:xfrm>
            <a:custGeom>
              <a:avLst/>
              <a:gdLst/>
              <a:ahLst/>
              <a:cxnLst/>
              <a:rect l="l" t="t" r="r" b="b"/>
              <a:pathLst>
                <a:path w="1905634" h="245745">
                  <a:moveTo>
                    <a:pt x="1775705" y="0"/>
                  </a:moveTo>
                  <a:lnTo>
                    <a:pt x="1775705" y="56741"/>
                  </a:lnTo>
                  <a:lnTo>
                    <a:pt x="0" y="56741"/>
                  </a:lnTo>
                  <a:lnTo>
                    <a:pt x="0" y="188580"/>
                  </a:lnTo>
                  <a:lnTo>
                    <a:pt x="1775705" y="188580"/>
                  </a:lnTo>
                  <a:lnTo>
                    <a:pt x="1775705" y="245322"/>
                  </a:lnTo>
                  <a:lnTo>
                    <a:pt x="1905125" y="122666"/>
                  </a:lnTo>
                  <a:lnTo>
                    <a:pt x="1775705" y="0"/>
                  </a:lnTo>
                  <a:close/>
                </a:path>
              </a:pathLst>
            </a:custGeom>
            <a:ln w="20941">
              <a:solidFill>
                <a:srgbClr val="FAB42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bject 20"/>
            <p:cNvSpPr/>
            <p:nvPr/>
          </p:nvSpPr>
          <p:spPr>
            <a:xfrm>
              <a:off x="9099491" y="5292864"/>
              <a:ext cx="1905635" cy="245745"/>
            </a:xfrm>
            <a:custGeom>
              <a:avLst/>
              <a:gdLst/>
              <a:ahLst/>
              <a:cxnLst/>
              <a:rect l="l" t="t" r="r" b="b"/>
              <a:pathLst>
                <a:path w="1905634" h="245745">
                  <a:moveTo>
                    <a:pt x="1775705" y="0"/>
                  </a:moveTo>
                  <a:lnTo>
                    <a:pt x="1775705" y="56741"/>
                  </a:lnTo>
                  <a:lnTo>
                    <a:pt x="0" y="56741"/>
                  </a:lnTo>
                  <a:lnTo>
                    <a:pt x="0" y="188580"/>
                  </a:lnTo>
                  <a:lnTo>
                    <a:pt x="1775705" y="188580"/>
                  </a:lnTo>
                  <a:lnTo>
                    <a:pt x="1775705" y="245322"/>
                  </a:lnTo>
                  <a:lnTo>
                    <a:pt x="1905125" y="122666"/>
                  </a:lnTo>
                  <a:lnTo>
                    <a:pt x="1775705" y="0"/>
                  </a:lnTo>
                  <a:close/>
                </a:path>
              </a:pathLst>
            </a:custGeom>
            <a:ln w="20941">
              <a:solidFill>
                <a:srgbClr val="FAB42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bject 21"/>
            <p:cNvSpPr/>
            <p:nvPr/>
          </p:nvSpPr>
          <p:spPr>
            <a:xfrm>
              <a:off x="9099491" y="5737912"/>
              <a:ext cx="1905635" cy="245745"/>
            </a:xfrm>
            <a:custGeom>
              <a:avLst/>
              <a:gdLst/>
              <a:ahLst/>
              <a:cxnLst/>
              <a:rect l="l" t="t" r="r" b="b"/>
              <a:pathLst>
                <a:path w="1905634" h="245745">
                  <a:moveTo>
                    <a:pt x="1775705" y="0"/>
                  </a:moveTo>
                  <a:lnTo>
                    <a:pt x="1775705" y="56741"/>
                  </a:lnTo>
                  <a:lnTo>
                    <a:pt x="0" y="56741"/>
                  </a:lnTo>
                  <a:lnTo>
                    <a:pt x="0" y="188580"/>
                  </a:lnTo>
                  <a:lnTo>
                    <a:pt x="1775705" y="188580"/>
                  </a:lnTo>
                  <a:lnTo>
                    <a:pt x="1775705" y="245322"/>
                  </a:lnTo>
                  <a:lnTo>
                    <a:pt x="1905125" y="122666"/>
                  </a:lnTo>
                  <a:lnTo>
                    <a:pt x="1775705" y="0"/>
                  </a:lnTo>
                  <a:close/>
                </a:path>
              </a:pathLst>
            </a:custGeom>
            <a:ln w="20941">
              <a:solidFill>
                <a:srgbClr val="FAB42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object 25"/>
          <p:cNvSpPr/>
          <p:nvPr/>
        </p:nvSpPr>
        <p:spPr>
          <a:xfrm>
            <a:off x="1753360" y="5176986"/>
            <a:ext cx="8446006" cy="200619"/>
          </a:xfrm>
          <a:custGeom>
            <a:avLst/>
            <a:gdLst/>
            <a:ahLst/>
            <a:cxnLst/>
            <a:rect l="l" t="t" r="r" b="b"/>
            <a:pathLst>
              <a:path w="13928090" h="330834">
                <a:moveTo>
                  <a:pt x="13927670" y="330785"/>
                </a:moveTo>
                <a:lnTo>
                  <a:pt x="13927670" y="198946"/>
                </a:lnTo>
                <a:lnTo>
                  <a:pt x="13927670" y="2041"/>
                </a:lnTo>
                <a:lnTo>
                  <a:pt x="13795831" y="2041"/>
                </a:lnTo>
                <a:lnTo>
                  <a:pt x="13795831" y="198946"/>
                </a:lnTo>
                <a:lnTo>
                  <a:pt x="188580" y="198946"/>
                </a:lnTo>
                <a:lnTo>
                  <a:pt x="188580" y="129409"/>
                </a:lnTo>
                <a:lnTo>
                  <a:pt x="245332" y="129409"/>
                </a:lnTo>
                <a:lnTo>
                  <a:pt x="122666" y="0"/>
                </a:lnTo>
                <a:lnTo>
                  <a:pt x="0" y="129409"/>
                </a:lnTo>
                <a:lnTo>
                  <a:pt x="56741" y="129409"/>
                </a:lnTo>
                <a:lnTo>
                  <a:pt x="56741" y="272661"/>
                </a:lnTo>
                <a:lnTo>
                  <a:pt x="56856" y="330785"/>
                </a:lnTo>
                <a:lnTo>
                  <a:pt x="13795831" y="330785"/>
                </a:lnTo>
                <a:lnTo>
                  <a:pt x="13927670" y="330785"/>
                </a:lnTo>
                <a:close/>
              </a:path>
            </a:pathLst>
          </a:custGeom>
          <a:ln w="20941">
            <a:solidFill>
              <a:srgbClr val="FAB42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78AE5C52-EB7C-4707-9E24-2FDD3E7BFA48}"/>
              </a:ext>
            </a:extLst>
          </p:cNvPr>
          <p:cNvGrpSpPr/>
          <p:nvPr/>
        </p:nvGrpSpPr>
        <p:grpSpPr>
          <a:xfrm>
            <a:off x="206188" y="1239781"/>
            <a:ext cx="12003433" cy="749336"/>
            <a:chOff x="206188" y="1239781"/>
            <a:chExt cx="12003433" cy="749336"/>
          </a:xfrm>
        </p:grpSpPr>
        <p:sp>
          <p:nvSpPr>
            <p:cNvPr id="43" name="object 6">
              <a:extLst>
                <a:ext uri="{FF2B5EF4-FFF2-40B4-BE49-F238E27FC236}">
                  <a16:creationId xmlns:a16="http://schemas.microsoft.com/office/drawing/2014/main" id="{253C92A3-9E19-47B8-B1BB-D848ACB4A5AE}"/>
                </a:ext>
              </a:extLst>
            </p:cNvPr>
            <p:cNvSpPr/>
            <p:nvPr/>
          </p:nvSpPr>
          <p:spPr>
            <a:xfrm>
              <a:off x="206188" y="1239781"/>
              <a:ext cx="11761694" cy="749336"/>
            </a:xfrm>
            <a:custGeom>
              <a:avLst/>
              <a:gdLst/>
              <a:ahLst/>
              <a:cxnLst/>
              <a:rect l="l" t="t" r="r" b="b"/>
              <a:pathLst>
                <a:path w="18428970" h="1235710">
                  <a:moveTo>
                    <a:pt x="18303107" y="0"/>
                  </a:moveTo>
                  <a:lnTo>
                    <a:pt x="125650" y="0"/>
                  </a:lnTo>
                  <a:lnTo>
                    <a:pt x="76743" y="9874"/>
                  </a:lnTo>
                  <a:lnTo>
                    <a:pt x="36803" y="36803"/>
                  </a:lnTo>
                  <a:lnTo>
                    <a:pt x="9874" y="76743"/>
                  </a:lnTo>
                  <a:lnTo>
                    <a:pt x="0" y="125650"/>
                  </a:lnTo>
                  <a:lnTo>
                    <a:pt x="0" y="1109913"/>
                  </a:lnTo>
                  <a:lnTo>
                    <a:pt x="9874" y="1158820"/>
                  </a:lnTo>
                  <a:lnTo>
                    <a:pt x="36803" y="1198760"/>
                  </a:lnTo>
                  <a:lnTo>
                    <a:pt x="76743" y="1225689"/>
                  </a:lnTo>
                  <a:lnTo>
                    <a:pt x="125650" y="1235564"/>
                  </a:lnTo>
                  <a:lnTo>
                    <a:pt x="18303107" y="1235564"/>
                  </a:lnTo>
                  <a:lnTo>
                    <a:pt x="18352014" y="1225689"/>
                  </a:lnTo>
                  <a:lnTo>
                    <a:pt x="18391954" y="1198760"/>
                  </a:lnTo>
                  <a:lnTo>
                    <a:pt x="18418883" y="1158820"/>
                  </a:lnTo>
                  <a:lnTo>
                    <a:pt x="18428758" y="1109913"/>
                  </a:lnTo>
                  <a:lnTo>
                    <a:pt x="18428758" y="125650"/>
                  </a:lnTo>
                  <a:lnTo>
                    <a:pt x="18418883" y="76743"/>
                  </a:lnTo>
                  <a:lnTo>
                    <a:pt x="18391954" y="36803"/>
                  </a:lnTo>
                  <a:lnTo>
                    <a:pt x="18352014" y="9874"/>
                  </a:lnTo>
                  <a:lnTo>
                    <a:pt x="18303107" y="0"/>
                  </a:lnTo>
                  <a:close/>
                </a:path>
              </a:pathLst>
            </a:custGeom>
            <a:solidFill>
              <a:srgbClr val="FAB42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9">
              <a:extLst>
                <a:ext uri="{FF2B5EF4-FFF2-40B4-BE49-F238E27FC236}">
                  <a16:creationId xmlns:a16="http://schemas.microsoft.com/office/drawing/2014/main" id="{7EC466D1-3085-413C-947F-64491B46CCA7}"/>
                </a:ext>
              </a:extLst>
            </p:cNvPr>
            <p:cNvSpPr txBox="1"/>
            <p:nvPr/>
          </p:nvSpPr>
          <p:spPr>
            <a:xfrm>
              <a:off x="1508870" y="1455312"/>
              <a:ext cx="10700751" cy="318275"/>
            </a:xfrm>
            <a:prstGeom prst="rect">
              <a:avLst/>
            </a:prstGeom>
          </p:spPr>
          <p:txBody>
            <a:bodyPr vert="horz" wrap="square" lIns="0" tIns="10397" rIns="0" bIns="0" rtlCol="0">
              <a:spAutoFit/>
            </a:bodyPr>
            <a:lstStyle/>
            <a:p>
              <a:pPr marL="7701" marR="0" lvl="0" indent="0" algn="l" defTabSz="914400" rtl="0" eaLnBrk="1" fontAlgn="auto" latinLnBrk="0" hangingPunct="1">
                <a:lnSpc>
                  <a:spcPct val="100000"/>
                </a:lnSpc>
                <a:spcBef>
                  <a:spcPts val="82"/>
                </a:spcBef>
                <a:spcAft>
                  <a:spcPts val="0"/>
                </a:spcAft>
                <a:buClrTx/>
                <a:buSzTx/>
                <a:buFontTx/>
                <a:buNone/>
                <a:tabLst/>
                <a:defRPr/>
              </a:pPr>
              <a:endParaRPr kumimoji="0" sz="2000" b="1" i="0" u="none" strike="noStrike" kern="1200" cap="none" spc="0" normalizeH="0" baseline="0" noProof="0">
                <a:ln>
                  <a:noFill/>
                </a:ln>
                <a:solidFill>
                  <a:prstClr val="black"/>
                </a:solidFill>
                <a:effectLst/>
                <a:uLnTx/>
                <a:uFillTx/>
                <a:latin typeface="Calibri"/>
                <a:ea typeface="+mn-ea"/>
                <a:cs typeface="Calibri"/>
              </a:endParaRPr>
            </a:p>
          </p:txBody>
        </p:sp>
        <p:sp>
          <p:nvSpPr>
            <p:cNvPr id="45" name="object 11">
              <a:extLst>
                <a:ext uri="{FF2B5EF4-FFF2-40B4-BE49-F238E27FC236}">
                  <a16:creationId xmlns:a16="http://schemas.microsoft.com/office/drawing/2014/main" id="{A16589C5-E6CE-40A4-A094-E0CA6F6B8CA3}"/>
                </a:ext>
              </a:extLst>
            </p:cNvPr>
            <p:cNvSpPr txBox="1"/>
            <p:nvPr/>
          </p:nvSpPr>
          <p:spPr>
            <a:xfrm>
              <a:off x="424446" y="1437497"/>
              <a:ext cx="1084424" cy="353905"/>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2244" b="1" i="0" u="none" strike="noStrike" kern="1200" cap="none" spc="-42" normalizeH="0" baseline="0" noProof="0">
                  <a:ln>
                    <a:noFill/>
                  </a:ln>
                  <a:solidFill>
                    <a:srgbClr val="FFFFFF"/>
                  </a:solidFill>
                  <a:effectLst/>
                  <a:uLnTx/>
                  <a:uFillTx/>
                  <a:latin typeface="Calibri"/>
                  <a:ea typeface="+mn-ea"/>
                  <a:cs typeface="Calibri"/>
                </a:rPr>
                <a:t>Purpose</a:t>
              </a:r>
              <a:r>
                <a:rPr kumimoji="0" lang="en-GB" sz="2244" b="1" i="0" u="none" strike="noStrike" kern="1200" cap="none" spc="-42" normalizeH="0" baseline="0" noProof="0">
                  <a:ln>
                    <a:noFill/>
                  </a:ln>
                  <a:solidFill>
                    <a:srgbClr val="FFFFFF"/>
                  </a:solidFill>
                  <a:effectLst/>
                  <a:uLnTx/>
                  <a:uFillTx/>
                  <a:latin typeface="Calibri"/>
                  <a:ea typeface="+mn-ea"/>
                  <a:cs typeface="Calibri"/>
                </a:rPr>
                <a:t>:</a:t>
              </a:r>
              <a:endParaRPr kumimoji="0" sz="2244" b="1" i="0" u="none" strike="noStrike" kern="1200" cap="none" spc="0" normalizeH="0" baseline="0" noProof="0">
                <a:ln>
                  <a:noFill/>
                </a:ln>
                <a:solidFill>
                  <a:prstClr val="black"/>
                </a:solidFill>
                <a:effectLst/>
                <a:uLnTx/>
                <a:uFillTx/>
                <a:latin typeface="Calibri"/>
                <a:ea typeface="+mn-ea"/>
                <a:cs typeface="Calibri"/>
              </a:endParaRPr>
            </a:p>
          </p:txBody>
        </p:sp>
      </p:grpSp>
      <p:grpSp>
        <p:nvGrpSpPr>
          <p:cNvPr id="46" name="Group 45">
            <a:extLst>
              <a:ext uri="{FF2B5EF4-FFF2-40B4-BE49-F238E27FC236}">
                <a16:creationId xmlns:a16="http://schemas.microsoft.com/office/drawing/2014/main" id="{CFC56D9E-B307-4E57-B359-38786E549606}"/>
              </a:ext>
            </a:extLst>
          </p:cNvPr>
          <p:cNvGrpSpPr/>
          <p:nvPr/>
        </p:nvGrpSpPr>
        <p:grpSpPr>
          <a:xfrm>
            <a:off x="320102" y="5747473"/>
            <a:ext cx="11743764" cy="622264"/>
            <a:chOff x="320102" y="5747473"/>
            <a:chExt cx="11743764" cy="622264"/>
          </a:xfrm>
        </p:grpSpPr>
        <p:sp>
          <p:nvSpPr>
            <p:cNvPr id="47" name="object 7">
              <a:extLst>
                <a:ext uri="{FF2B5EF4-FFF2-40B4-BE49-F238E27FC236}">
                  <a16:creationId xmlns:a16="http://schemas.microsoft.com/office/drawing/2014/main" id="{7458B45F-2C65-4FBF-B657-B0508AE133CD}"/>
                </a:ext>
              </a:extLst>
            </p:cNvPr>
            <p:cNvSpPr/>
            <p:nvPr/>
          </p:nvSpPr>
          <p:spPr>
            <a:xfrm>
              <a:off x="320102" y="5747473"/>
              <a:ext cx="11743764" cy="622264"/>
            </a:xfrm>
            <a:custGeom>
              <a:avLst/>
              <a:gdLst/>
              <a:ahLst/>
              <a:cxnLst/>
              <a:rect l="l" t="t" r="r" b="b"/>
              <a:pathLst>
                <a:path w="18428970" h="1026159">
                  <a:moveTo>
                    <a:pt x="18303107" y="0"/>
                  </a:moveTo>
                  <a:lnTo>
                    <a:pt x="125650" y="0"/>
                  </a:lnTo>
                  <a:lnTo>
                    <a:pt x="76743" y="9874"/>
                  </a:lnTo>
                  <a:lnTo>
                    <a:pt x="36803" y="36803"/>
                  </a:lnTo>
                  <a:lnTo>
                    <a:pt x="9874" y="76743"/>
                  </a:lnTo>
                  <a:lnTo>
                    <a:pt x="0" y="125650"/>
                  </a:lnTo>
                  <a:lnTo>
                    <a:pt x="0" y="900496"/>
                  </a:lnTo>
                  <a:lnTo>
                    <a:pt x="9874" y="949403"/>
                  </a:lnTo>
                  <a:lnTo>
                    <a:pt x="36803" y="989342"/>
                  </a:lnTo>
                  <a:lnTo>
                    <a:pt x="76743" y="1016271"/>
                  </a:lnTo>
                  <a:lnTo>
                    <a:pt x="125650" y="1026146"/>
                  </a:lnTo>
                  <a:lnTo>
                    <a:pt x="18303107" y="1026146"/>
                  </a:lnTo>
                  <a:lnTo>
                    <a:pt x="18352014" y="1016271"/>
                  </a:lnTo>
                  <a:lnTo>
                    <a:pt x="18391954" y="989342"/>
                  </a:lnTo>
                  <a:lnTo>
                    <a:pt x="18418883" y="949403"/>
                  </a:lnTo>
                  <a:lnTo>
                    <a:pt x="18428758" y="900496"/>
                  </a:lnTo>
                  <a:lnTo>
                    <a:pt x="18428758" y="125650"/>
                  </a:lnTo>
                  <a:lnTo>
                    <a:pt x="18418883" y="76743"/>
                  </a:lnTo>
                  <a:lnTo>
                    <a:pt x="18391954" y="36803"/>
                  </a:lnTo>
                  <a:lnTo>
                    <a:pt x="18352014" y="9874"/>
                  </a:lnTo>
                  <a:lnTo>
                    <a:pt x="18303107" y="0"/>
                  </a:lnTo>
                  <a:close/>
                </a:path>
              </a:pathLst>
            </a:custGeom>
            <a:solidFill>
              <a:srgbClr val="74767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object 12">
              <a:extLst>
                <a:ext uri="{FF2B5EF4-FFF2-40B4-BE49-F238E27FC236}">
                  <a16:creationId xmlns:a16="http://schemas.microsoft.com/office/drawing/2014/main" id="{23F93A71-D5CD-4686-AFCC-A47F1D9293D5}"/>
                </a:ext>
              </a:extLst>
            </p:cNvPr>
            <p:cNvSpPr txBox="1"/>
            <p:nvPr/>
          </p:nvSpPr>
          <p:spPr>
            <a:xfrm>
              <a:off x="363337" y="5844978"/>
              <a:ext cx="1390023" cy="353905"/>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2244" b="1" i="0" u="none" strike="noStrike" kern="1200" cap="none" spc="-39" normalizeH="0" baseline="0" noProof="0">
                  <a:ln>
                    <a:noFill/>
                  </a:ln>
                  <a:solidFill>
                    <a:srgbClr val="FFFFFF"/>
                  </a:solidFill>
                  <a:effectLst/>
                  <a:uLnTx/>
                  <a:uFillTx/>
                  <a:latin typeface="Calibri"/>
                  <a:ea typeface="+mn-ea"/>
                  <a:cs typeface="Calibri"/>
                </a:rPr>
                <a:t>Outcome</a:t>
              </a:r>
              <a:r>
                <a:rPr kumimoji="0" lang="en-GB" sz="2244" b="1" i="0" u="none" strike="noStrike" kern="1200" cap="none" spc="-39" normalizeH="0" baseline="0" noProof="0">
                  <a:ln>
                    <a:noFill/>
                  </a:ln>
                  <a:solidFill>
                    <a:srgbClr val="FFFFFF"/>
                  </a:solidFill>
                  <a:effectLst/>
                  <a:uLnTx/>
                  <a:uFillTx/>
                  <a:latin typeface="Calibri"/>
                  <a:ea typeface="+mn-ea"/>
                  <a:cs typeface="Calibri"/>
                </a:rPr>
                <a:t>:</a:t>
              </a:r>
              <a:endParaRPr kumimoji="0" sz="2244" b="0" i="0" u="none" strike="noStrike" kern="1200" cap="none" spc="0" normalizeH="0" baseline="0" noProof="0">
                <a:ln>
                  <a:noFill/>
                </a:ln>
                <a:solidFill>
                  <a:prstClr val="black"/>
                </a:solidFill>
                <a:effectLst/>
                <a:uLnTx/>
                <a:uFillTx/>
                <a:latin typeface="Calibri"/>
                <a:ea typeface="+mn-ea"/>
                <a:cs typeface="Calibri"/>
              </a:endParaRPr>
            </a:p>
          </p:txBody>
        </p:sp>
      </p:grpSp>
      <p:sp>
        <p:nvSpPr>
          <p:cNvPr id="50" name="object 4">
            <a:extLst>
              <a:ext uri="{FF2B5EF4-FFF2-40B4-BE49-F238E27FC236}">
                <a16:creationId xmlns:a16="http://schemas.microsoft.com/office/drawing/2014/main" id="{204F5002-BF6C-4AA1-9ACF-529B24EB5CBC}"/>
              </a:ext>
            </a:extLst>
          </p:cNvPr>
          <p:cNvSpPr txBox="1"/>
          <p:nvPr/>
        </p:nvSpPr>
        <p:spPr>
          <a:xfrm>
            <a:off x="11849859" y="6567452"/>
            <a:ext cx="236045" cy="194540"/>
          </a:xfrm>
          <a:prstGeom prst="rect">
            <a:avLst/>
          </a:prstGeom>
        </p:spPr>
        <p:txBody>
          <a:bodyPr vert="horz" wrap="square" lIns="0" tIns="0" rIns="0" bIns="0" rtlCol="0">
            <a:spAutoFit/>
          </a:bodyPr>
          <a:lstStyle/>
          <a:p>
            <a:pPr marL="24644" marR="0" lvl="0" indent="0" algn="l" defTabSz="914400" rtl="0" eaLnBrk="1" fontAlgn="auto" latinLnBrk="0" hangingPunct="1">
              <a:lnSpc>
                <a:spcPts val="1483"/>
              </a:lnSpc>
              <a:spcBef>
                <a:spcPts val="0"/>
              </a:spcBef>
              <a:spcAft>
                <a:spcPts val="0"/>
              </a:spcAft>
              <a:buClrTx/>
              <a:buSzTx/>
              <a:buFontTx/>
              <a:buNone/>
              <a:tabLst/>
              <a:defRPr/>
            </a:pPr>
            <a:fld id="{81D60167-4931-47E6-BA6A-407CBD079E47}" type="slidenum">
              <a:rPr kumimoji="0" sz="1486" b="1" i="0" u="none" strike="noStrike" kern="1200" cap="none" spc="6" normalizeH="0" baseline="0" noProof="0" dirty="0">
                <a:ln>
                  <a:noFill/>
                </a:ln>
                <a:solidFill>
                  <a:prstClr val="white">
                    <a:lumMod val="50000"/>
                  </a:prstClr>
                </a:solidFill>
                <a:effectLst/>
                <a:uLnTx/>
                <a:uFillTx/>
                <a:latin typeface="Calibri"/>
                <a:ea typeface="+mn-ea"/>
                <a:cs typeface="Calibri"/>
              </a:rPr>
              <a:pPr marL="24644" marR="0" lvl="0" indent="0" algn="l" defTabSz="914400" rtl="0" eaLnBrk="1" fontAlgn="auto" latinLnBrk="0" hangingPunct="1">
                <a:lnSpc>
                  <a:spcPts val="1483"/>
                </a:lnSpc>
                <a:spcBef>
                  <a:spcPts val="0"/>
                </a:spcBef>
                <a:spcAft>
                  <a:spcPts val="0"/>
                </a:spcAft>
                <a:buClrTx/>
                <a:buSzTx/>
                <a:buFontTx/>
                <a:buNone/>
                <a:tabLst/>
                <a:defRPr/>
              </a:pPr>
              <a:t>3</a:t>
            </a:fld>
            <a:endParaRPr kumimoji="0" sz="1486" b="0" i="0" u="none" strike="noStrike" kern="1200" cap="none" spc="0" normalizeH="0" baseline="0" noProof="0">
              <a:ln>
                <a:noFill/>
              </a:ln>
              <a:solidFill>
                <a:prstClr val="white">
                  <a:lumMod val="50000"/>
                </a:prstClr>
              </a:solidFill>
              <a:effectLst/>
              <a:uLnTx/>
              <a:uFillTx/>
              <a:latin typeface="Calibri"/>
              <a:ea typeface="+mn-ea"/>
              <a:cs typeface="Calibri"/>
            </a:endParaRPr>
          </a:p>
        </p:txBody>
      </p:sp>
      <p:sp>
        <p:nvSpPr>
          <p:cNvPr id="3" name="Rectangle 2">
            <a:extLst>
              <a:ext uri="{FF2B5EF4-FFF2-40B4-BE49-F238E27FC236}">
                <a16:creationId xmlns:a16="http://schemas.microsoft.com/office/drawing/2014/main" id="{DA14123D-C40D-4B2F-9F31-1D3B348EE903}"/>
              </a:ext>
            </a:extLst>
          </p:cNvPr>
          <p:cNvSpPr/>
          <p:nvPr/>
        </p:nvSpPr>
        <p:spPr>
          <a:xfrm>
            <a:off x="1551877" y="1442221"/>
            <a:ext cx="10372998" cy="338554"/>
          </a:xfrm>
          <a:prstGeom prst="rect">
            <a:avLst/>
          </a:prstGeom>
        </p:spPr>
        <p:txBody>
          <a:bodyPr wrap="square">
            <a:spAutoFit/>
          </a:bodyPr>
          <a:lstStyle/>
          <a:p>
            <a:pPr marL="7701" marR="0" lvl="0" indent="0" algn="l" defTabSz="914400" rtl="0" eaLnBrk="1" fontAlgn="auto" latinLnBrk="0" hangingPunct="1">
              <a:lnSpc>
                <a:spcPct val="100000"/>
              </a:lnSpc>
              <a:spcBef>
                <a:spcPts val="82"/>
              </a:spcBef>
              <a:spcAft>
                <a:spcPts val="0"/>
              </a:spcAft>
              <a:buClrTx/>
              <a:buSzTx/>
              <a:buFontTx/>
              <a:buNone/>
              <a:tabLst/>
              <a:defRPr/>
            </a:pPr>
            <a:r>
              <a:rPr kumimoji="0" lang="en-GB" sz="1600" b="1" i="0" u="none" strike="noStrike" kern="1200" cap="none" spc="-30" normalizeH="0" baseline="0" noProof="0">
                <a:ln>
                  <a:noFill/>
                </a:ln>
                <a:solidFill>
                  <a:srgbClr val="FFFFFF"/>
                </a:solidFill>
                <a:effectLst/>
                <a:uLnTx/>
                <a:uFillTx/>
                <a:latin typeface="Calibri"/>
                <a:ea typeface="+mn-ea"/>
                <a:cs typeface="Calibri"/>
              </a:rPr>
              <a:t>To enable Members to live healthier &amp; more rewarding lives.</a:t>
            </a:r>
            <a:endParaRPr kumimoji="0" lang="en-GB" sz="1600" b="1" i="0" u="none" strike="noStrike" kern="1200" cap="none" spc="0" normalizeH="0" baseline="0" noProof="0">
              <a:ln>
                <a:noFill/>
              </a:ln>
              <a:solidFill>
                <a:prstClr val="black"/>
              </a:solidFill>
              <a:effectLst/>
              <a:uLnTx/>
              <a:uFillTx/>
              <a:latin typeface="Calibri"/>
              <a:ea typeface="+mn-ea"/>
              <a:cs typeface="Calibri"/>
            </a:endParaRPr>
          </a:p>
        </p:txBody>
      </p:sp>
      <p:sp>
        <p:nvSpPr>
          <p:cNvPr id="6" name="Rectangle 5">
            <a:extLst>
              <a:ext uri="{FF2B5EF4-FFF2-40B4-BE49-F238E27FC236}">
                <a16:creationId xmlns:a16="http://schemas.microsoft.com/office/drawing/2014/main" id="{BDACD13B-C321-439D-918B-109B2C3BD259}"/>
              </a:ext>
            </a:extLst>
          </p:cNvPr>
          <p:cNvSpPr/>
          <p:nvPr/>
        </p:nvSpPr>
        <p:spPr>
          <a:xfrm>
            <a:off x="1508870" y="5857224"/>
            <a:ext cx="1045901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30" normalizeH="0" baseline="0" noProof="0" dirty="0">
                <a:ln>
                  <a:noFill/>
                </a:ln>
                <a:solidFill>
                  <a:srgbClr val="FFFFFF"/>
                </a:solidFill>
                <a:effectLst/>
                <a:uLnTx/>
                <a:uFillTx/>
                <a:latin typeface="Calibri"/>
                <a:ea typeface="+mn-ea"/>
                <a:cs typeface="Calibri"/>
              </a:rPr>
              <a:t>Create an integrated digital service that helps members and customers live healthier and more rewarding lives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F79FF3D-D65C-4D1D-8685-542CED3F6209}"/>
              </a:ext>
            </a:extLst>
          </p:cNvPr>
          <p:cNvPicPr>
            <a:picLocks noChangeAspect="1"/>
          </p:cNvPicPr>
          <p:nvPr/>
        </p:nvPicPr>
        <p:blipFill>
          <a:blip r:embed="rId3"/>
          <a:stretch>
            <a:fillRect/>
          </a:stretch>
        </p:blipFill>
        <p:spPr>
          <a:xfrm>
            <a:off x="23469" y="155041"/>
            <a:ext cx="2164367" cy="99752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5EB3-8165-493A-ABA9-CFE2BF6C3B4E}"/>
              </a:ext>
            </a:extLst>
          </p:cNvPr>
          <p:cNvSpPr txBox="1">
            <a:spLocks/>
          </p:cNvSpPr>
          <p:nvPr/>
        </p:nvSpPr>
        <p:spPr>
          <a:xfrm>
            <a:off x="838200" y="535446"/>
            <a:ext cx="10515600" cy="724232"/>
          </a:xfrm>
          <a:prstGeom prst="rect">
            <a:avLst/>
          </a:prstGeom>
        </p:spPr>
        <p:txBody>
          <a:bodyP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100" b="0" i="0" u="none" strike="noStrike" kern="1200" cap="none" spc="0" normalizeH="0" baseline="0" noProof="0" dirty="0">
                <a:ln>
                  <a:noFill/>
                </a:ln>
                <a:solidFill>
                  <a:prstClr val="white">
                    <a:lumMod val="50000"/>
                  </a:prstClr>
                </a:solidFill>
                <a:effectLst/>
                <a:uLnTx/>
                <a:uFillTx/>
                <a:latin typeface="Arial" panose="020B0604020202020204"/>
                <a:ea typeface="+mj-ea"/>
                <a:cs typeface="+mj-cs"/>
              </a:rPr>
              <a:t> DM Indicators of </a:t>
            </a:r>
            <a:r>
              <a:rPr kumimoji="0" lang="en-GB" sz="3100" b="1" i="0" u="none" strike="noStrike" kern="1200" cap="none" spc="0" normalizeH="0" baseline="0" noProof="0" dirty="0">
                <a:ln>
                  <a:noFill/>
                </a:ln>
                <a:solidFill>
                  <a:prstClr val="white">
                    <a:lumMod val="50000"/>
                  </a:prstClr>
                </a:solidFill>
                <a:effectLst/>
                <a:uLnTx/>
                <a:uFillTx/>
                <a:latin typeface="Arial" panose="020B0604020202020204"/>
                <a:ea typeface="+mj-ea"/>
                <a:cs typeface="+mj-cs"/>
              </a:rPr>
              <a:t>Lead &amp; Inspire</a:t>
            </a:r>
            <a:endParaRPr kumimoji="0" lang="en-GB" sz="31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
        <p:nvSpPr>
          <p:cNvPr id="20" name="TextBox 19">
            <a:extLst>
              <a:ext uri="{FF2B5EF4-FFF2-40B4-BE49-F238E27FC236}">
                <a16:creationId xmlns:a16="http://schemas.microsoft.com/office/drawing/2014/main" id="{21A47A28-47A0-4B40-9B0E-5C003F1D3D57}"/>
              </a:ext>
            </a:extLst>
          </p:cNvPr>
          <p:cNvSpPr txBox="1"/>
          <p:nvPr/>
        </p:nvSpPr>
        <p:spPr>
          <a:xfrm>
            <a:off x="974841" y="2435155"/>
            <a:ext cx="7933490" cy="307776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Create and own a District succession plan, that allows colleagues to reach full potential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Enable and embed change through coaching and leading SM through effective communication</a:t>
            </a: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Have a performance culture where great performance is celebrated and under performance is managed for improvement</a:t>
            </a: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22" name="Rectangle 21" descr="Boardroom">
            <a:extLst>
              <a:ext uri="{FF2B5EF4-FFF2-40B4-BE49-F238E27FC236}">
                <a16:creationId xmlns:a16="http://schemas.microsoft.com/office/drawing/2014/main" id="{D4DFACBA-89EC-40FC-8883-DE3866E4EA26}"/>
              </a:ext>
            </a:extLst>
          </p:cNvPr>
          <p:cNvSpPr/>
          <p:nvPr/>
        </p:nvSpPr>
        <p:spPr>
          <a:xfrm>
            <a:off x="9558325" y="1715923"/>
            <a:ext cx="1077190" cy="107719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23" name="Rectangle 22" descr="Group success">
            <a:extLst>
              <a:ext uri="{FF2B5EF4-FFF2-40B4-BE49-F238E27FC236}">
                <a16:creationId xmlns:a16="http://schemas.microsoft.com/office/drawing/2014/main" id="{318730CE-4739-4631-AA67-2C3BF2C3F5B2}"/>
              </a:ext>
            </a:extLst>
          </p:cNvPr>
          <p:cNvSpPr/>
          <p:nvPr/>
        </p:nvSpPr>
        <p:spPr>
          <a:xfrm>
            <a:off x="9558325" y="2650627"/>
            <a:ext cx="1077190" cy="107719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24" name="Rectangle 23" descr="Star">
            <a:extLst>
              <a:ext uri="{FF2B5EF4-FFF2-40B4-BE49-F238E27FC236}">
                <a16:creationId xmlns:a16="http://schemas.microsoft.com/office/drawing/2014/main" id="{B48085FB-ABD6-47C3-84C2-5D255C671CDC}"/>
              </a:ext>
            </a:extLst>
          </p:cNvPr>
          <p:cNvSpPr/>
          <p:nvPr/>
        </p:nvSpPr>
        <p:spPr>
          <a:xfrm>
            <a:off x="9558325" y="3606814"/>
            <a:ext cx="1077190" cy="107719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25" name="Rectangle 24" descr="Teacher">
            <a:extLst>
              <a:ext uri="{FF2B5EF4-FFF2-40B4-BE49-F238E27FC236}">
                <a16:creationId xmlns:a16="http://schemas.microsoft.com/office/drawing/2014/main" id="{71654278-50B0-419D-9FF9-6084841237A7}"/>
              </a:ext>
            </a:extLst>
          </p:cNvPr>
          <p:cNvSpPr/>
          <p:nvPr/>
        </p:nvSpPr>
        <p:spPr>
          <a:xfrm>
            <a:off x="9558325" y="4743262"/>
            <a:ext cx="1077190" cy="107719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712167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D9A0B-5474-4B78-BC28-441A07F85833}"/>
              </a:ext>
            </a:extLst>
          </p:cNvPr>
          <p:cNvSpPr txBox="1">
            <a:spLocks/>
          </p:cNvSpPr>
          <p:nvPr/>
        </p:nvSpPr>
        <p:spPr>
          <a:xfrm>
            <a:off x="404484" y="362116"/>
            <a:ext cx="12155162" cy="724232"/>
          </a:xfrm>
          <a:prstGeom prst="rect">
            <a:avLst/>
          </a:prstGeom>
        </p:spPr>
        <p:txBody>
          <a:bodyPr>
            <a:normAutofit fontScale="975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prstClr val="white">
                    <a:lumMod val="50000"/>
                  </a:prstClr>
                </a:solidFill>
                <a:effectLst/>
                <a:uLnTx/>
                <a:uFillTx/>
                <a:latin typeface="Arial" panose="020B0604020202020204"/>
                <a:ea typeface="+mj-ea"/>
                <a:cs typeface="+mj-cs"/>
              </a:rPr>
              <a:t>DM Indicators of </a:t>
            </a:r>
            <a:r>
              <a:rPr kumimoji="0" lang="en-GB" sz="3200" b="1" i="0" u="none" strike="noStrike" kern="1200" cap="none" spc="0" normalizeH="0" baseline="0" noProof="0" dirty="0">
                <a:ln>
                  <a:noFill/>
                </a:ln>
                <a:solidFill>
                  <a:prstClr val="white">
                    <a:lumMod val="50000"/>
                  </a:prstClr>
                </a:solidFill>
                <a:effectLst/>
                <a:uLnTx/>
                <a:uFillTx/>
                <a:latin typeface="Arial" panose="020B0604020202020204"/>
                <a:ea typeface="+mj-ea"/>
                <a:cs typeface="+mj-cs"/>
              </a:rPr>
              <a:t>Customer &amp; Member Experience</a:t>
            </a:r>
            <a:endParaRPr kumimoji="0" lang="en-GB" sz="32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
        <p:nvSpPr>
          <p:cNvPr id="7" name="Rectangle 6">
            <a:extLst>
              <a:ext uri="{FF2B5EF4-FFF2-40B4-BE49-F238E27FC236}">
                <a16:creationId xmlns:a16="http://schemas.microsoft.com/office/drawing/2014/main" id="{33A990D3-C58D-4DA1-8289-632277DD5AD4}"/>
              </a:ext>
            </a:extLst>
          </p:cNvPr>
          <p:cNvSpPr/>
          <p:nvPr/>
        </p:nvSpPr>
        <p:spPr>
          <a:xfrm>
            <a:off x="3592678" y="3429000"/>
            <a:ext cx="5006644" cy="2374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456B4B09-5EAA-471F-9688-86D3DFF10F7E}"/>
              </a:ext>
            </a:extLst>
          </p:cNvPr>
          <p:cNvSpPr/>
          <p:nvPr/>
        </p:nvSpPr>
        <p:spPr>
          <a:xfrm>
            <a:off x="5544029" y="4622653"/>
            <a:ext cx="5006644" cy="5385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TextBox 11">
            <a:extLst>
              <a:ext uri="{FF2B5EF4-FFF2-40B4-BE49-F238E27FC236}">
                <a16:creationId xmlns:a16="http://schemas.microsoft.com/office/drawing/2014/main" id="{30FAB950-087F-4507-9A1B-1FA1C766722E}"/>
              </a:ext>
            </a:extLst>
          </p:cNvPr>
          <p:cNvSpPr txBox="1"/>
          <p:nvPr/>
        </p:nvSpPr>
        <p:spPr>
          <a:xfrm>
            <a:off x="924920" y="1717434"/>
            <a:ext cx="7674402" cy="44319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Analyse customer insight and data to coach teams to deliver best customer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Celebrate success and coach for improvement when service is not to required standard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Work with Central support teams to understand the customer trends and store demographics to influence the range and services whilst driving passion for food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Coach store teams to drive membership to achieve society aspirations for membership</a:t>
            </a: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p:txBody>
      </p:sp>
      <p:sp>
        <p:nvSpPr>
          <p:cNvPr id="13" name="Rectangle 12" descr="Boardroom">
            <a:extLst>
              <a:ext uri="{FF2B5EF4-FFF2-40B4-BE49-F238E27FC236}">
                <a16:creationId xmlns:a16="http://schemas.microsoft.com/office/drawing/2014/main" id="{5915F587-0EED-4C11-841F-1E7B5926F781}"/>
              </a:ext>
            </a:extLst>
          </p:cNvPr>
          <p:cNvSpPr/>
          <p:nvPr/>
        </p:nvSpPr>
        <p:spPr>
          <a:xfrm>
            <a:off x="9473483" y="2042535"/>
            <a:ext cx="1077190" cy="107719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4" name="Rectangle 13" descr="Group success">
            <a:extLst>
              <a:ext uri="{FF2B5EF4-FFF2-40B4-BE49-F238E27FC236}">
                <a16:creationId xmlns:a16="http://schemas.microsoft.com/office/drawing/2014/main" id="{F11C43CE-3D75-46BA-99CC-412D0C1B883A}"/>
              </a:ext>
            </a:extLst>
          </p:cNvPr>
          <p:cNvSpPr/>
          <p:nvPr/>
        </p:nvSpPr>
        <p:spPr>
          <a:xfrm>
            <a:off x="9473483" y="2977239"/>
            <a:ext cx="1077190" cy="107719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5" name="Rectangle 14" descr="Star">
            <a:extLst>
              <a:ext uri="{FF2B5EF4-FFF2-40B4-BE49-F238E27FC236}">
                <a16:creationId xmlns:a16="http://schemas.microsoft.com/office/drawing/2014/main" id="{C4FF4A3B-D6A9-40C5-95B8-F9921450C700}"/>
              </a:ext>
            </a:extLst>
          </p:cNvPr>
          <p:cNvSpPr/>
          <p:nvPr/>
        </p:nvSpPr>
        <p:spPr>
          <a:xfrm>
            <a:off x="9473483" y="3933426"/>
            <a:ext cx="1077190" cy="107719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927233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9627-34CC-4F37-9471-A11B2C23B8C1}"/>
              </a:ext>
            </a:extLst>
          </p:cNvPr>
          <p:cNvSpPr txBox="1">
            <a:spLocks/>
          </p:cNvSpPr>
          <p:nvPr/>
        </p:nvSpPr>
        <p:spPr>
          <a:xfrm>
            <a:off x="18419" y="635494"/>
            <a:ext cx="12155162" cy="724232"/>
          </a:xfrm>
          <a:prstGeom prst="rect">
            <a:avLst/>
          </a:prstGeom>
        </p:spPr>
        <p:txBody>
          <a:bodyP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100" b="0" i="0" u="none" strike="noStrike" kern="1200" cap="none" spc="0" normalizeH="0" baseline="0" noProof="0" dirty="0">
                <a:ln>
                  <a:noFill/>
                </a:ln>
                <a:solidFill>
                  <a:prstClr val="white">
                    <a:lumMod val="50000"/>
                  </a:prstClr>
                </a:solidFill>
                <a:effectLst/>
                <a:uLnTx/>
                <a:uFillTx/>
                <a:latin typeface="Arial" panose="020B0604020202020204"/>
                <a:ea typeface="+mj-ea"/>
                <a:cs typeface="+mj-cs"/>
              </a:rPr>
              <a:t>DM Indicators of </a:t>
            </a:r>
            <a:r>
              <a:rPr kumimoji="0" lang="en-GB" sz="3100" b="1" i="0" u="none" strike="noStrike" kern="1200" cap="none" spc="0" normalizeH="0" baseline="0" noProof="0" dirty="0">
                <a:ln>
                  <a:noFill/>
                </a:ln>
                <a:solidFill>
                  <a:prstClr val="white">
                    <a:lumMod val="50000"/>
                  </a:prstClr>
                </a:solidFill>
                <a:effectLst/>
                <a:uLnTx/>
                <a:uFillTx/>
                <a:latin typeface="Arial" panose="020B0604020202020204"/>
                <a:ea typeface="+mj-ea"/>
                <a:cs typeface="+mj-cs"/>
              </a:rPr>
              <a:t>Achieve Profitable Stores</a:t>
            </a:r>
            <a:endParaRPr kumimoji="0" lang="en-GB" sz="31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
        <p:nvSpPr>
          <p:cNvPr id="12" name="TextBox 11">
            <a:extLst>
              <a:ext uri="{FF2B5EF4-FFF2-40B4-BE49-F238E27FC236}">
                <a16:creationId xmlns:a16="http://schemas.microsoft.com/office/drawing/2014/main" id="{8F7FC4A3-52DF-4CEE-8357-0C97948DB160}"/>
              </a:ext>
            </a:extLst>
          </p:cNvPr>
          <p:cNvSpPr txBox="1"/>
          <p:nvPr/>
        </p:nvSpPr>
        <p:spPr>
          <a:xfrm>
            <a:off x="858902" y="2255832"/>
            <a:ext cx="7340458" cy="307776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Working with SM’s to help them to achieve their KPI’s, track and measure store and individual performance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Delivery of consistent what good looks like by inspiring store teams to be best in class</a:t>
            </a: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Create a network to identify key trends in social / economic impacts and competition analysis</a:t>
            </a: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p:txBody>
      </p:sp>
      <p:sp>
        <p:nvSpPr>
          <p:cNvPr id="13" name="Rectangle 12" descr="Boardroom">
            <a:extLst>
              <a:ext uri="{FF2B5EF4-FFF2-40B4-BE49-F238E27FC236}">
                <a16:creationId xmlns:a16="http://schemas.microsoft.com/office/drawing/2014/main" id="{618AA80E-D453-45F6-9F72-6ED77EE04B3E}"/>
              </a:ext>
            </a:extLst>
          </p:cNvPr>
          <p:cNvSpPr/>
          <p:nvPr/>
        </p:nvSpPr>
        <p:spPr>
          <a:xfrm>
            <a:off x="8738192" y="2005088"/>
            <a:ext cx="1077190" cy="107719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4" name="Rectangle 13" descr="Group success">
            <a:extLst>
              <a:ext uri="{FF2B5EF4-FFF2-40B4-BE49-F238E27FC236}">
                <a16:creationId xmlns:a16="http://schemas.microsoft.com/office/drawing/2014/main" id="{379A2A08-B4E9-4787-9DC6-0C4F33F93D79}"/>
              </a:ext>
            </a:extLst>
          </p:cNvPr>
          <p:cNvSpPr/>
          <p:nvPr/>
        </p:nvSpPr>
        <p:spPr>
          <a:xfrm>
            <a:off x="8738192" y="2939792"/>
            <a:ext cx="1077190" cy="107719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5" name="Rectangle 14" descr="Star">
            <a:extLst>
              <a:ext uri="{FF2B5EF4-FFF2-40B4-BE49-F238E27FC236}">
                <a16:creationId xmlns:a16="http://schemas.microsoft.com/office/drawing/2014/main" id="{9D1D0F1F-6169-4E64-833E-EC834DE467E2}"/>
              </a:ext>
            </a:extLst>
          </p:cNvPr>
          <p:cNvSpPr/>
          <p:nvPr/>
        </p:nvSpPr>
        <p:spPr>
          <a:xfrm>
            <a:off x="8738192" y="3895979"/>
            <a:ext cx="1077190" cy="107719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705529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D0329-C1FF-4E26-978A-337B0626D846}"/>
              </a:ext>
            </a:extLst>
          </p:cNvPr>
          <p:cNvSpPr txBox="1">
            <a:spLocks/>
          </p:cNvSpPr>
          <p:nvPr/>
        </p:nvSpPr>
        <p:spPr>
          <a:xfrm>
            <a:off x="263082" y="467155"/>
            <a:ext cx="12155162" cy="724232"/>
          </a:xfrm>
          <a:prstGeom prst="rect">
            <a:avLst/>
          </a:prstGeom>
        </p:spPr>
        <p:txBody>
          <a:bodyP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100" b="0" i="0" u="none" strike="noStrike" kern="1200" cap="none" spc="0" normalizeH="0" baseline="0" noProof="0" dirty="0">
                <a:ln>
                  <a:noFill/>
                </a:ln>
                <a:solidFill>
                  <a:prstClr val="white">
                    <a:lumMod val="50000"/>
                  </a:prstClr>
                </a:solidFill>
                <a:effectLst/>
                <a:uLnTx/>
                <a:uFillTx/>
                <a:latin typeface="Arial" panose="020B0604020202020204"/>
                <a:ea typeface="+mj-ea"/>
                <a:cs typeface="+mj-cs"/>
              </a:rPr>
              <a:t>DM Indicators of </a:t>
            </a:r>
            <a:r>
              <a:rPr kumimoji="0" lang="en-GB" sz="3100" b="1" i="0" u="none" strike="noStrike" kern="1200" cap="none" spc="0" normalizeH="0" baseline="0" noProof="0" dirty="0">
                <a:ln>
                  <a:noFill/>
                </a:ln>
                <a:solidFill>
                  <a:prstClr val="white">
                    <a:lumMod val="50000"/>
                  </a:prstClr>
                </a:solidFill>
                <a:effectLst/>
                <a:uLnTx/>
                <a:uFillTx/>
                <a:latin typeface="Arial" panose="020B0604020202020204"/>
                <a:ea typeface="+mj-ea"/>
                <a:cs typeface="+mj-cs"/>
              </a:rPr>
              <a:t>Demonstrate Co-operation</a:t>
            </a:r>
            <a:endParaRPr kumimoji="0" lang="en-GB" sz="31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
        <p:nvSpPr>
          <p:cNvPr id="4" name="Rectangle 3">
            <a:extLst>
              <a:ext uri="{FF2B5EF4-FFF2-40B4-BE49-F238E27FC236}">
                <a16:creationId xmlns:a16="http://schemas.microsoft.com/office/drawing/2014/main" id="{D14DDB75-C70C-49BD-A645-22EF9B22B494}"/>
              </a:ext>
            </a:extLst>
          </p:cNvPr>
          <p:cNvSpPr/>
          <p:nvPr/>
        </p:nvSpPr>
        <p:spPr>
          <a:xfrm>
            <a:off x="1089357" y="1943648"/>
            <a:ext cx="5006644" cy="5385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TextBox 14">
            <a:extLst>
              <a:ext uri="{FF2B5EF4-FFF2-40B4-BE49-F238E27FC236}">
                <a16:creationId xmlns:a16="http://schemas.microsoft.com/office/drawing/2014/main" id="{92DE5E0A-738D-427A-AB81-3B9A14368EAA}"/>
              </a:ext>
            </a:extLst>
          </p:cNvPr>
          <p:cNvSpPr txBox="1"/>
          <p:nvPr/>
        </p:nvSpPr>
        <p:spPr>
          <a:xfrm>
            <a:off x="1027845" y="2212945"/>
            <a:ext cx="7277170" cy="307776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Hold a community ambassador role, promote MCC values and the cooperative difference across our trading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 a role model demonstrating knowledge and passion of society values and principles</a:t>
            </a: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Create an environment to champion best in class and share best practice</a:t>
            </a:r>
            <a:endParaRPr kumimoji="0" lang="en-GB" sz="2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Rectangle 16" descr="Boardroom">
            <a:extLst>
              <a:ext uri="{FF2B5EF4-FFF2-40B4-BE49-F238E27FC236}">
                <a16:creationId xmlns:a16="http://schemas.microsoft.com/office/drawing/2014/main" id="{A8A5D54C-9D86-4602-B09F-0C5ABF376CBC}"/>
              </a:ext>
            </a:extLst>
          </p:cNvPr>
          <p:cNvSpPr/>
          <p:nvPr/>
        </p:nvSpPr>
        <p:spPr>
          <a:xfrm>
            <a:off x="8738192" y="2005088"/>
            <a:ext cx="1077190" cy="107719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8" name="Rectangle 17" descr="Group success">
            <a:extLst>
              <a:ext uri="{FF2B5EF4-FFF2-40B4-BE49-F238E27FC236}">
                <a16:creationId xmlns:a16="http://schemas.microsoft.com/office/drawing/2014/main" id="{047E9B99-223A-4166-8ED5-3D534C74A5E4}"/>
              </a:ext>
            </a:extLst>
          </p:cNvPr>
          <p:cNvSpPr/>
          <p:nvPr/>
        </p:nvSpPr>
        <p:spPr>
          <a:xfrm>
            <a:off x="8738192" y="2939792"/>
            <a:ext cx="1077190" cy="107719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9" name="Rectangle 18" descr="Star">
            <a:extLst>
              <a:ext uri="{FF2B5EF4-FFF2-40B4-BE49-F238E27FC236}">
                <a16:creationId xmlns:a16="http://schemas.microsoft.com/office/drawing/2014/main" id="{6894DB2B-6B52-48C7-847B-A8341F532D70}"/>
              </a:ext>
            </a:extLst>
          </p:cNvPr>
          <p:cNvSpPr/>
          <p:nvPr/>
        </p:nvSpPr>
        <p:spPr>
          <a:xfrm>
            <a:off x="8738192" y="3895979"/>
            <a:ext cx="1077190" cy="107719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022544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E8A0DE-FA10-4FAC-BF49-293DD0F879FC}"/>
              </a:ext>
            </a:extLst>
          </p:cNvPr>
          <p:cNvSpPr/>
          <p:nvPr/>
        </p:nvSpPr>
        <p:spPr>
          <a:xfrm>
            <a:off x="4253194" y="997381"/>
            <a:ext cx="36856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w="0"/>
                <a:solidFill>
                  <a:prstClr val="white">
                    <a:lumMod val="50000"/>
                  </a:prstClr>
                </a:solidFill>
                <a:effectLst>
                  <a:outerShdw blurRad="38100" dist="19050" dir="2700000" algn="tl" rotWithShape="0">
                    <a:prstClr val="black">
                      <a:alpha val="40000"/>
                    </a:prstClr>
                  </a:outerShdw>
                </a:effectLst>
                <a:uLnTx/>
                <a:uFillTx/>
                <a:latin typeface="Arial" panose="020B0604020202020204"/>
                <a:ea typeface="+mn-ea"/>
                <a:cs typeface="+mn-cs"/>
              </a:rPr>
              <a:t>Questions?</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endParaRPr>
          </a:p>
        </p:txBody>
      </p:sp>
      <p:pic>
        <p:nvPicPr>
          <p:cNvPr id="1026" name="Picture 2" descr="Questions To Ask For Success | IT Support Georgetown, TX">
            <a:extLst>
              <a:ext uri="{FF2B5EF4-FFF2-40B4-BE49-F238E27FC236}">
                <a16:creationId xmlns:a16="http://schemas.microsoft.com/office/drawing/2014/main" id="{050E5178-5B98-4D78-9C4F-0D6617280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461" y="2632999"/>
            <a:ext cx="5737077" cy="3348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976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02882978-7F72-43C6-ACEC-AD5FA8906853}"/>
              </a:ext>
            </a:extLst>
          </p:cNvPr>
          <p:cNvPicPr>
            <a:picLocks noChangeAspect="1"/>
          </p:cNvPicPr>
          <p:nvPr/>
        </p:nvPicPr>
        <p:blipFill rotWithShape="1">
          <a:blip r:embed="rId2"/>
          <a:srcRect l="7884" t="7753" r="28569"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FFF196C-F0E0-465E-91FA-6DBCA7C8E5B1}"/>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lgn="l"/>
            <a:r>
              <a:rPr lang="en-US" sz="4800">
                <a:latin typeface="+mj-lt"/>
                <a:cs typeface="+mj-cs"/>
              </a:rPr>
              <a:t>Executive colleague council</a:t>
            </a:r>
            <a:br>
              <a:rPr lang="en-US" sz="4800">
                <a:latin typeface="+mj-lt"/>
                <a:cs typeface="+mj-cs"/>
              </a:rPr>
            </a:br>
            <a:r>
              <a:rPr lang="en-US" sz="4800">
                <a:latin typeface="+mj-lt"/>
                <a:cs typeface="+mj-cs"/>
              </a:rPr>
              <a:t>7 April 2022</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67321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Why the Ukraine conflict could spark 'dangerous times' for food prices and  food security">
            <a:extLst>
              <a:ext uri="{FF2B5EF4-FFF2-40B4-BE49-F238E27FC236}">
                <a16:creationId xmlns:a16="http://schemas.microsoft.com/office/drawing/2014/main" id="{BEA440DE-F756-45C1-8100-ECA9082FE7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965" r="1" b="14783"/>
          <a:stretch/>
        </p:blipFill>
        <p:spPr bwMode="auto">
          <a:xfrm>
            <a:off x="4166504" y="10"/>
            <a:ext cx="8025495" cy="30670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w Could the Russia-Ukraine Conflict Affect Your Investments? | Kiplinger">
            <a:extLst>
              <a:ext uri="{FF2B5EF4-FFF2-40B4-BE49-F238E27FC236}">
                <a16:creationId xmlns:a16="http://schemas.microsoft.com/office/drawing/2014/main" id="{CBA557CE-313C-4680-A8C7-6F13CCC410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82" r="1" b="18378"/>
          <a:stretch/>
        </p:blipFill>
        <p:spPr bwMode="auto">
          <a:xfrm>
            <a:off x="20" y="3790950"/>
            <a:ext cx="8305780" cy="3067051"/>
          </a:xfrm>
          <a:prstGeom prst="rect">
            <a:avLst/>
          </a:prstGeom>
          <a:noFill/>
          <a:extLst>
            <a:ext uri="{909E8E84-426E-40DD-AFC4-6F175D3DCCD1}">
              <a14:hiddenFill xmlns:a14="http://schemas.microsoft.com/office/drawing/2010/main">
                <a:solidFill>
                  <a:srgbClr val="FFFFFF"/>
                </a:solidFill>
              </a14:hiddenFill>
            </a:ext>
          </a:extLst>
        </p:spPr>
      </p:pic>
      <p:sp>
        <p:nvSpPr>
          <p:cNvPr id="192" name="Freeform: Shape 191">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72"/>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descr="National Insurance rise comes into force as cost of living squeeze bites  hard - Liverpool Echo">
            <a:extLst>
              <a:ext uri="{FF2B5EF4-FFF2-40B4-BE49-F238E27FC236}">
                <a16:creationId xmlns:a16="http://schemas.microsoft.com/office/drawing/2014/main" id="{C795ED66-C83A-48E0-B338-B2CCEBD202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75" r="21917" b="-2"/>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sp>
        <p:nvSpPr>
          <p:cNvPr id="193" name="Freeform: Shape 192">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 descr="Packed like sardines': Passengers slam 'chaos' at Heathrow Airport as  queues spark social distancing fears | London Evening Standard | Evening  Standard">
            <a:extLst>
              <a:ext uri="{FF2B5EF4-FFF2-40B4-BE49-F238E27FC236}">
                <a16:creationId xmlns:a16="http://schemas.microsoft.com/office/drawing/2014/main" id="{2B4E570D-69B4-4A31-91B3-5FAE1688A9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007" r="8832"/>
          <a:stretch/>
        </p:blipFill>
        <p:spPr bwMode="auto">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extLst>
            <a:ext uri="{909E8E84-426E-40DD-AFC4-6F175D3DCCD1}">
              <a14:hiddenFill xmlns:a14="http://schemas.microsoft.com/office/drawing/2010/main">
                <a:solidFill>
                  <a:srgbClr val="FFFFFF"/>
                </a:solidFill>
              </a14:hiddenFill>
            </a:ext>
          </a:extLst>
        </p:spPr>
      </p:pic>
      <p:sp>
        <p:nvSpPr>
          <p:cNvPr id="194" name="Oval 193">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UK faces heat or eat dilemma, what's going on? | Today news - 247 News  Bulletin">
            <a:extLst>
              <a:ext uri="{FF2B5EF4-FFF2-40B4-BE49-F238E27FC236}">
                <a16:creationId xmlns:a16="http://schemas.microsoft.com/office/drawing/2014/main" id="{DD809F60-F322-41C9-8FCB-78EB00B3385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270" r="18980" b="-1"/>
          <a:stretch/>
        </p:blipFill>
        <p:spPr bwMode="auto">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290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79708D-A5E1-4CEC-9161-1600FD548781}"/>
              </a:ext>
            </a:extLst>
          </p:cNvPr>
          <p:cNvPicPr>
            <a:picLocks noChangeAspect="1"/>
          </p:cNvPicPr>
          <p:nvPr/>
        </p:nvPicPr>
        <p:blipFill>
          <a:blip r:embed="rId2"/>
          <a:stretch>
            <a:fillRect/>
          </a:stretch>
        </p:blipFill>
        <p:spPr>
          <a:xfrm>
            <a:off x="0" y="1089777"/>
            <a:ext cx="12192000" cy="5455279"/>
          </a:xfrm>
          <a:prstGeom prst="rect">
            <a:avLst/>
          </a:prstGeom>
        </p:spPr>
      </p:pic>
    </p:spTree>
    <p:extLst>
      <p:ext uri="{BB962C8B-B14F-4D97-AF65-F5344CB8AC3E}">
        <p14:creationId xmlns:p14="http://schemas.microsoft.com/office/powerpoint/2010/main" val="2106280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907EB-6029-457D-9710-3FE4FCF9CF48}"/>
              </a:ext>
            </a:extLst>
          </p:cNvPr>
          <p:cNvSpPr>
            <a:spLocks noGrp="1"/>
          </p:cNvSpPr>
          <p:nvPr>
            <p:ph type="title"/>
          </p:nvPr>
        </p:nvSpPr>
        <p:spPr>
          <a:xfrm>
            <a:off x="838200" y="930305"/>
            <a:ext cx="10515600" cy="568470"/>
          </a:xfrm>
        </p:spPr>
        <p:txBody>
          <a:bodyPr>
            <a:normAutofit fontScale="90000"/>
          </a:bodyPr>
          <a:lstStyle/>
          <a:p>
            <a:r>
              <a:rPr lang="en-GB" dirty="0"/>
              <a:t>Consumer impacts</a:t>
            </a:r>
          </a:p>
        </p:txBody>
      </p:sp>
      <p:pic>
        <p:nvPicPr>
          <p:cNvPr id="4" name="Picture 3">
            <a:extLst>
              <a:ext uri="{FF2B5EF4-FFF2-40B4-BE49-F238E27FC236}">
                <a16:creationId xmlns:a16="http://schemas.microsoft.com/office/drawing/2014/main" id="{35727C51-7C20-4A51-8421-0160F2969E05}"/>
              </a:ext>
            </a:extLst>
          </p:cNvPr>
          <p:cNvPicPr>
            <a:picLocks noChangeAspect="1"/>
          </p:cNvPicPr>
          <p:nvPr/>
        </p:nvPicPr>
        <p:blipFill>
          <a:blip r:embed="rId2"/>
          <a:stretch>
            <a:fillRect/>
          </a:stretch>
        </p:blipFill>
        <p:spPr>
          <a:xfrm>
            <a:off x="0" y="1485166"/>
            <a:ext cx="11668715" cy="5372834"/>
          </a:xfrm>
          <a:prstGeom prst="rect">
            <a:avLst/>
          </a:prstGeom>
        </p:spPr>
      </p:pic>
    </p:spTree>
    <p:extLst>
      <p:ext uri="{BB962C8B-B14F-4D97-AF65-F5344CB8AC3E}">
        <p14:creationId xmlns:p14="http://schemas.microsoft.com/office/powerpoint/2010/main" val="1974475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5A02F-2590-4B0A-AF5C-06C493E0CB49}"/>
              </a:ext>
            </a:extLst>
          </p:cNvPr>
          <p:cNvPicPr>
            <a:picLocks noChangeAspect="1"/>
          </p:cNvPicPr>
          <p:nvPr/>
        </p:nvPicPr>
        <p:blipFill>
          <a:blip r:embed="rId2"/>
          <a:stretch>
            <a:fillRect/>
          </a:stretch>
        </p:blipFill>
        <p:spPr>
          <a:xfrm>
            <a:off x="0" y="1124792"/>
            <a:ext cx="11814372" cy="5733207"/>
          </a:xfrm>
          <a:prstGeom prst="rect">
            <a:avLst/>
          </a:prstGeom>
        </p:spPr>
      </p:pic>
    </p:spTree>
    <p:extLst>
      <p:ext uri="{BB962C8B-B14F-4D97-AF65-F5344CB8AC3E}">
        <p14:creationId xmlns:p14="http://schemas.microsoft.com/office/powerpoint/2010/main" val="1972969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42E4CA3C-CF30-41A2-A607-C5E61B0914E2}"/>
              </a:ext>
            </a:extLst>
          </p:cNvPr>
          <p:cNvSpPr txBox="1">
            <a:spLocks/>
          </p:cNvSpPr>
          <p:nvPr/>
        </p:nvSpPr>
        <p:spPr>
          <a:xfrm>
            <a:off x="931729" y="531278"/>
            <a:ext cx="10515600" cy="593408"/>
          </a:xfrm>
          <a:prstGeom prst="rect">
            <a:avLst/>
          </a:prstGeom>
        </p:spPr>
        <p:txBody>
          <a:bodyPr vert="horz" lIns="91440" tIns="45720" rIns="91440" bIns="45720" rtlCol="0" anchor="ctr">
            <a:normAutofit fontScale="90000" lnSpcReduction="10000"/>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109" normalizeH="0" baseline="0" noProof="0">
                <a:ln>
                  <a:noFill/>
                </a:ln>
                <a:solidFill>
                  <a:srgbClr val="FAB428"/>
                </a:solidFill>
                <a:effectLst/>
                <a:uLnTx/>
                <a:uFillTx/>
                <a:latin typeface="Calibri" panose="020F0502020204030204" pitchFamily="34" charset="0"/>
                <a:ea typeface="+mj-ea"/>
                <a:cs typeface="Calibri" panose="020F0502020204030204" pitchFamily="34" charset="0"/>
              </a:rPr>
              <a:t>Our Proposed Value Proposition</a:t>
            </a:r>
          </a:p>
        </p:txBody>
      </p:sp>
      <p:sp>
        <p:nvSpPr>
          <p:cNvPr id="6" name="Rectangle 5">
            <a:extLst>
              <a:ext uri="{FF2B5EF4-FFF2-40B4-BE49-F238E27FC236}">
                <a16:creationId xmlns:a16="http://schemas.microsoft.com/office/drawing/2014/main" id="{8E15CD10-FFFC-42CA-9D27-64E905E1F98F}"/>
              </a:ext>
            </a:extLst>
          </p:cNvPr>
          <p:cNvSpPr/>
          <p:nvPr/>
        </p:nvSpPr>
        <p:spPr>
          <a:xfrm>
            <a:off x="1052293" y="5876835"/>
            <a:ext cx="877900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94" normalizeH="0" baseline="0" noProof="0">
              <a:ln>
                <a:noFill/>
              </a:ln>
              <a:solidFill>
                <a:srgbClr val="747678"/>
              </a:solidFill>
              <a:effectLst/>
              <a:uLnTx/>
              <a:uFillTx/>
              <a:latin typeface="Calibri"/>
              <a:ea typeface="+mn-ea"/>
              <a:cs typeface="Calibri"/>
            </a:endParaRPr>
          </a:p>
        </p:txBody>
      </p:sp>
      <p:sp>
        <p:nvSpPr>
          <p:cNvPr id="17" name="Text Box 23">
            <a:extLst>
              <a:ext uri="{FF2B5EF4-FFF2-40B4-BE49-F238E27FC236}">
                <a16:creationId xmlns:a16="http://schemas.microsoft.com/office/drawing/2014/main" id="{D4B96F48-1450-48BF-8743-B82B1A5DA804}"/>
              </a:ext>
            </a:extLst>
          </p:cNvPr>
          <p:cNvSpPr txBox="1">
            <a:spLocks noChangeArrowheads="1"/>
          </p:cNvSpPr>
          <p:nvPr/>
        </p:nvSpPr>
        <p:spPr bwMode="auto">
          <a:xfrm>
            <a:off x="27392" y="2516340"/>
            <a:ext cx="12064974" cy="2308324"/>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rPr>
              <a:t>“Your Coop Healthcare is for people who want to actively manage their health. Unlike other healthcare providers, we offer integrated and personalised care, support and solutions to enable them to live healthier and more rewarding lives ”  </a:t>
            </a:r>
          </a:p>
        </p:txBody>
      </p:sp>
    </p:spTree>
    <p:extLst>
      <p:ext uri="{BB962C8B-B14F-4D97-AF65-F5344CB8AC3E}">
        <p14:creationId xmlns:p14="http://schemas.microsoft.com/office/powerpoint/2010/main" val="3261906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995767A6-2906-4665-A4C4-725DAD467B5B}"/>
              </a:ext>
            </a:extLst>
          </p:cNvPr>
          <p:cNvGraphicFramePr>
            <a:graphicFrameLocks noGrp="1"/>
          </p:cNvGraphicFramePr>
          <p:nvPr>
            <p:ph sz="quarter" idx="43"/>
          </p:nvPr>
        </p:nvGraphicFramePr>
        <p:xfrm>
          <a:off x="863600" y="2431400"/>
          <a:ext cx="5126038" cy="3889185"/>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21415078-48F5-46E9-B356-EC41B716E1B3}"/>
              </a:ext>
            </a:extLst>
          </p:cNvPr>
          <p:cNvSpPr>
            <a:spLocks noGrp="1"/>
          </p:cNvSpPr>
          <p:nvPr>
            <p:ph type="body" sz="quarter" idx="40"/>
          </p:nvPr>
        </p:nvSpPr>
        <p:spPr>
          <a:xfrm>
            <a:off x="2103709" y="756370"/>
            <a:ext cx="7039629" cy="1472400"/>
          </a:xfrm>
        </p:spPr>
        <p:txBody>
          <a:bodyPr/>
          <a:lstStyle/>
          <a:p>
            <a:r>
              <a:rPr lang="en-GB" sz="1200" dirty="0"/>
              <a:t>The GB market* declined 6.3% in the 12 weeks to 20 March against 2021’s elevated performance, according to the latest results from Kantar.</a:t>
            </a:r>
            <a:r>
              <a:rPr lang="en-US" sz="1200" dirty="0"/>
              <a:t> </a:t>
            </a:r>
          </a:p>
          <a:p>
            <a:r>
              <a:rPr lang="en-US" sz="1200" dirty="0"/>
              <a:t>Compared to March 2020 when the pandemic impact started, sales are ahead by just 0.7%. </a:t>
            </a:r>
          </a:p>
          <a:p>
            <a:r>
              <a:rPr lang="en-US" sz="1200" dirty="0"/>
              <a:t>Grocery inflation reached 5.2% in March, a step up on February’s 4.3%. It is now at its highest level since April 2012. </a:t>
            </a:r>
          </a:p>
        </p:txBody>
      </p:sp>
      <p:sp>
        <p:nvSpPr>
          <p:cNvPr id="3" name="Title 2">
            <a:extLst>
              <a:ext uri="{FF2B5EF4-FFF2-40B4-BE49-F238E27FC236}">
                <a16:creationId xmlns:a16="http://schemas.microsoft.com/office/drawing/2014/main" id="{D08B680D-2A7B-4A25-87BA-44BE161409BC}"/>
              </a:ext>
            </a:extLst>
          </p:cNvPr>
          <p:cNvSpPr>
            <a:spLocks noGrp="1"/>
          </p:cNvSpPr>
          <p:nvPr>
            <p:ph type="title"/>
          </p:nvPr>
        </p:nvSpPr>
        <p:spPr/>
        <p:txBody>
          <a:bodyPr/>
          <a:lstStyle/>
          <a:p>
            <a:r>
              <a:rPr lang="en-GB" dirty="0"/>
              <a:t>GB market shares: March 2022</a:t>
            </a:r>
          </a:p>
        </p:txBody>
      </p:sp>
      <p:sp>
        <p:nvSpPr>
          <p:cNvPr id="4" name="Text Placeholder 3">
            <a:extLst>
              <a:ext uri="{FF2B5EF4-FFF2-40B4-BE49-F238E27FC236}">
                <a16:creationId xmlns:a16="http://schemas.microsoft.com/office/drawing/2014/main" id="{E85A6395-71F0-480C-A2A9-D4FB1B498EA2}"/>
              </a:ext>
            </a:extLst>
          </p:cNvPr>
          <p:cNvSpPr>
            <a:spLocks noGrp="1"/>
          </p:cNvSpPr>
          <p:nvPr>
            <p:ph type="body" sz="quarter" idx="30"/>
          </p:nvPr>
        </p:nvSpPr>
        <p:spPr/>
        <p:txBody>
          <a:bodyPr/>
          <a:lstStyle/>
          <a:p>
            <a:r>
              <a:rPr lang="en-GB" dirty="0"/>
              <a:t>Source: Kantar Worldpanel, 12 weeks to 20 March 2022, IGD Research * Take home grocery sales</a:t>
            </a:r>
          </a:p>
        </p:txBody>
      </p:sp>
      <p:graphicFrame>
        <p:nvGraphicFramePr>
          <p:cNvPr id="14" name="Content Placeholder 13">
            <a:extLst>
              <a:ext uri="{FF2B5EF4-FFF2-40B4-BE49-F238E27FC236}">
                <a16:creationId xmlns:a16="http://schemas.microsoft.com/office/drawing/2014/main" id="{F04C60A7-9E8F-49FA-87A4-04A437F0303B}"/>
              </a:ext>
            </a:extLst>
          </p:cNvPr>
          <p:cNvGraphicFramePr>
            <a:graphicFrameLocks noGrp="1"/>
          </p:cNvGraphicFramePr>
          <p:nvPr>
            <p:ph sz="quarter" idx="42"/>
          </p:nvPr>
        </p:nvGraphicFramePr>
        <p:xfrm>
          <a:off x="6202363" y="2431400"/>
          <a:ext cx="5126037" cy="373062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1763CDF2-39D5-4E17-B959-64D77B0C8754}"/>
              </a:ext>
            </a:extLst>
          </p:cNvPr>
          <p:cNvSpPr txBox="1"/>
          <p:nvPr/>
        </p:nvSpPr>
        <p:spPr>
          <a:xfrm>
            <a:off x="1990173" y="3108098"/>
            <a:ext cx="1440160" cy="259236"/>
          </a:xfrm>
          <a:prstGeom prst="rect">
            <a:avLst/>
          </a:prstGeom>
          <a:noFill/>
        </p:spPr>
        <p:txBody>
          <a:bodyPr wrap="non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100" b="1" i="0" u="none" strike="noStrike" kern="1200" cap="none" spc="0" normalizeH="0" baseline="0" noProof="0" dirty="0">
                <a:ln>
                  <a:noFill/>
                </a:ln>
                <a:solidFill>
                  <a:srgbClr val="4472C4"/>
                </a:solidFill>
                <a:effectLst/>
                <a:uLnTx/>
                <a:uFillTx/>
                <a:latin typeface="Arial" panose="020B0604020202020204"/>
                <a:ea typeface="+mn-ea"/>
                <a:cs typeface="+mn-cs"/>
              </a:rPr>
              <a:t>Market growth -6.3%</a:t>
            </a:r>
          </a:p>
        </p:txBody>
      </p:sp>
      <p:sp>
        <p:nvSpPr>
          <p:cNvPr id="15" name="TextBox 14">
            <a:extLst>
              <a:ext uri="{FF2B5EF4-FFF2-40B4-BE49-F238E27FC236}">
                <a16:creationId xmlns:a16="http://schemas.microsoft.com/office/drawing/2014/main" id="{1B897FBD-32C3-4508-9EDF-631A5128CFBA}"/>
              </a:ext>
            </a:extLst>
          </p:cNvPr>
          <p:cNvSpPr txBox="1"/>
          <p:nvPr/>
        </p:nvSpPr>
        <p:spPr>
          <a:xfrm>
            <a:off x="7894793" y="2797837"/>
            <a:ext cx="864096" cy="401510"/>
          </a:xfrm>
          <a:prstGeom prst="rect">
            <a:avLst/>
          </a:prstGeom>
          <a:noFill/>
        </p:spPr>
        <p:txBody>
          <a:bodyPr wrap="none" rtlCol="0">
            <a:noAutofit/>
          </a:bodyPr>
          <a:lstStyle/>
          <a:p>
            <a:pPr marL="0" marR="0" lvl="0" indent="0" algn="l" defTabSz="914400" rtl="0" eaLnBrk="1" fontAlgn="auto" latinLnBrk="0" hangingPunct="1">
              <a:lnSpc>
                <a:spcPct val="50000"/>
              </a:lnSpc>
              <a:spcBef>
                <a:spcPts val="0"/>
              </a:spcBef>
              <a:spcAft>
                <a:spcPts val="60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panose="020B0604020202020204"/>
                <a:ea typeface="+mn-ea"/>
                <a:cs typeface="+mn-cs"/>
              </a:rPr>
              <a:t>Other </a:t>
            </a:r>
          </a:p>
          <a:p>
            <a:pPr marL="0" marR="0" lvl="0" indent="0" algn="l" defTabSz="914400" rtl="0" eaLnBrk="1" fontAlgn="auto" latinLnBrk="0" hangingPunct="1">
              <a:lnSpc>
                <a:spcPct val="50000"/>
              </a:lnSpc>
              <a:spcBef>
                <a:spcPts val="0"/>
              </a:spcBef>
              <a:spcAft>
                <a:spcPts val="60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panose="020B0604020202020204"/>
                <a:ea typeface="+mn-ea"/>
                <a:cs typeface="+mn-cs"/>
              </a:rPr>
              <a:t>multiples</a:t>
            </a:r>
          </a:p>
        </p:txBody>
      </p:sp>
      <p:pic>
        <p:nvPicPr>
          <p:cNvPr id="16" name="Picture 2" descr="tesco-logo - Brasier FreethBrasier Freeth">
            <a:extLst>
              <a:ext uri="{FF2B5EF4-FFF2-40B4-BE49-F238E27FC236}">
                <a16:creationId xmlns:a16="http://schemas.microsoft.com/office/drawing/2014/main" id="{490F5B48-821B-4489-B184-284DFE9FB8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161" y="3513367"/>
            <a:ext cx="584274" cy="3517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The history of Sainsbury's - Trying something new for 147 years">
            <a:extLst>
              <a:ext uri="{FF2B5EF4-FFF2-40B4-BE49-F238E27FC236}">
                <a16:creationId xmlns:a16="http://schemas.microsoft.com/office/drawing/2014/main" id="{AF0F7F00-6196-4126-AAE9-711E9F349C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00511" y="5445555"/>
            <a:ext cx="646039" cy="3617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Morrisons - Wikipedia">
            <a:extLst>
              <a:ext uri="{FF2B5EF4-FFF2-40B4-BE49-F238E27FC236}">
                <a16:creationId xmlns:a16="http://schemas.microsoft.com/office/drawing/2014/main" id="{F9E03E92-3195-4F33-9394-275F2FE17A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5451" y="5626446"/>
            <a:ext cx="447321" cy="2279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Aldi has announced extra electric car charging points at its new ...">
            <a:extLst>
              <a:ext uri="{FF2B5EF4-FFF2-40B4-BE49-F238E27FC236}">
                <a16:creationId xmlns:a16="http://schemas.microsoft.com/office/drawing/2014/main" id="{8483C637-043A-4AEE-B769-0E67346F2A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8287" y="4830386"/>
            <a:ext cx="268327" cy="32199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Assets - Co-op">
            <a:extLst>
              <a:ext uri="{FF2B5EF4-FFF2-40B4-BE49-F238E27FC236}">
                <a16:creationId xmlns:a16="http://schemas.microsoft.com/office/drawing/2014/main" id="{D6385668-30C1-47E8-879F-1915A47D0C1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11192" y="3735034"/>
            <a:ext cx="410843" cy="21602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a:extLst>
              <a:ext uri="{FF2B5EF4-FFF2-40B4-BE49-F238E27FC236}">
                <a16:creationId xmlns:a16="http://schemas.microsoft.com/office/drawing/2014/main" id="{D978826F-17AF-4084-9835-6CFECC2AFE4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21891" y="4191648"/>
            <a:ext cx="279473" cy="2794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Waitrose | Southside Wandsworth">
            <a:extLst>
              <a:ext uri="{FF2B5EF4-FFF2-40B4-BE49-F238E27FC236}">
                <a16:creationId xmlns:a16="http://schemas.microsoft.com/office/drawing/2014/main" id="{7B617688-AAE2-4C10-B50A-A1ADE422B24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6575" b="25849"/>
          <a:stretch/>
        </p:blipFill>
        <p:spPr bwMode="auto">
          <a:xfrm>
            <a:off x="7540866" y="3367334"/>
            <a:ext cx="479099" cy="2279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Iceland (supermarket) – Logos Download">
            <a:extLst>
              <a:ext uri="{FF2B5EF4-FFF2-40B4-BE49-F238E27FC236}">
                <a16:creationId xmlns:a16="http://schemas.microsoft.com/office/drawing/2014/main" id="{7E068682-7D90-4913-894F-075CD089052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7610" y="3159621"/>
            <a:ext cx="392355" cy="10700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DF6D7FF2-95F1-4A34-A5C2-D5A9DD42898B}"/>
              </a:ext>
            </a:extLst>
          </p:cNvPr>
          <p:cNvSpPr txBox="1"/>
          <p:nvPr/>
        </p:nvSpPr>
        <p:spPr>
          <a:xfrm>
            <a:off x="9088942" y="2860355"/>
            <a:ext cx="864096" cy="237019"/>
          </a:xfrm>
          <a:prstGeom prst="rect">
            <a:avLst/>
          </a:prstGeom>
          <a:noFill/>
        </p:spPr>
        <p:txBody>
          <a:bodyPr wrap="none" rtlCol="0">
            <a:noAutofit/>
          </a:bodyPr>
          <a:lstStyle/>
          <a:p>
            <a:pPr marL="0" marR="0" lvl="0" indent="0" algn="l" defTabSz="914400" rtl="0" eaLnBrk="1" fontAlgn="auto" latinLnBrk="0" hangingPunct="1">
              <a:lnSpc>
                <a:spcPct val="50000"/>
              </a:lnSpc>
              <a:spcBef>
                <a:spcPts val="0"/>
              </a:spcBef>
              <a:spcAft>
                <a:spcPts val="60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panose="020B0604020202020204"/>
                <a:ea typeface="+mn-ea"/>
                <a:cs typeface="+mn-cs"/>
              </a:rPr>
              <a:t>Symbols </a:t>
            </a:r>
          </a:p>
          <a:p>
            <a:pPr marL="0" marR="0" lvl="0" indent="0" algn="l" defTabSz="914400" rtl="0" eaLnBrk="1" fontAlgn="auto" latinLnBrk="0" hangingPunct="1">
              <a:lnSpc>
                <a:spcPct val="50000"/>
              </a:lnSpc>
              <a:spcBef>
                <a:spcPts val="0"/>
              </a:spcBef>
              <a:spcAft>
                <a:spcPts val="60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panose="020B0604020202020204"/>
                <a:ea typeface="+mn-ea"/>
                <a:cs typeface="+mn-cs"/>
              </a:rPr>
              <a:t>&amp; independents </a:t>
            </a:r>
          </a:p>
        </p:txBody>
      </p:sp>
      <p:cxnSp>
        <p:nvCxnSpPr>
          <p:cNvPr id="6" name="Straight Connector 5">
            <a:extLst>
              <a:ext uri="{FF2B5EF4-FFF2-40B4-BE49-F238E27FC236}">
                <a16:creationId xmlns:a16="http://schemas.microsoft.com/office/drawing/2014/main" id="{B683803D-9EA2-423D-B738-345683B39616}"/>
              </a:ext>
            </a:extLst>
          </p:cNvPr>
          <p:cNvCxnSpPr>
            <a:cxnSpLocks/>
          </p:cNvCxnSpPr>
          <p:nvPr/>
        </p:nvCxnSpPr>
        <p:spPr>
          <a:xfrm>
            <a:off x="3534204" y="2866380"/>
            <a:ext cx="0" cy="3183983"/>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pic>
        <p:nvPicPr>
          <p:cNvPr id="1026" name="Picture 2" descr="ocado (@Ocado) | Twitter">
            <a:extLst>
              <a:ext uri="{FF2B5EF4-FFF2-40B4-BE49-F238E27FC236}">
                <a16:creationId xmlns:a16="http://schemas.microsoft.com/office/drawing/2014/main" id="{7B46DF8D-9EAB-4EB9-BFE2-F569300CD3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54461" y="2953448"/>
            <a:ext cx="208856" cy="2088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99DE207-59FC-4A5E-ACE9-CE99E955C9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63317" y="6094323"/>
            <a:ext cx="460375" cy="13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964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FBC560AF-E784-49B0-A95C-8B1C1D1208E3}"/>
              </a:ext>
            </a:extLst>
          </p:cNvPr>
          <p:cNvGraphicFramePr>
            <a:graphicFrameLocks noGrp="1"/>
          </p:cNvGraphicFramePr>
          <p:nvPr>
            <p:ph sz="quarter" idx="42"/>
          </p:nvPr>
        </p:nvGraphicFramePr>
        <p:xfrm>
          <a:off x="857250" y="1489166"/>
          <a:ext cx="10465000" cy="479415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6">
            <a:extLst>
              <a:ext uri="{FF2B5EF4-FFF2-40B4-BE49-F238E27FC236}">
                <a16:creationId xmlns:a16="http://schemas.microsoft.com/office/drawing/2014/main" id="{B6C436E1-3239-4349-9956-6F8EF0D6E29C}"/>
              </a:ext>
            </a:extLst>
          </p:cNvPr>
          <p:cNvSpPr>
            <a:spLocks noGrp="1"/>
          </p:cNvSpPr>
          <p:nvPr>
            <p:ph type="body" sz="quarter" idx="40"/>
          </p:nvPr>
        </p:nvSpPr>
        <p:spPr/>
        <p:txBody>
          <a:bodyPr/>
          <a:lstStyle/>
          <a:p>
            <a:r>
              <a:rPr lang="en-GB" sz="1200" dirty="0"/>
              <a:t>To give further context to the year-on-year sales growth, this graph shows 2022’s results vs 2020, showing a comparison against sales recorded at the start of the pandemic.</a:t>
            </a:r>
          </a:p>
        </p:txBody>
      </p:sp>
      <p:sp>
        <p:nvSpPr>
          <p:cNvPr id="5" name="Title 4">
            <a:extLst>
              <a:ext uri="{FF2B5EF4-FFF2-40B4-BE49-F238E27FC236}">
                <a16:creationId xmlns:a16="http://schemas.microsoft.com/office/drawing/2014/main" id="{E06C7888-56E9-46D7-9298-19D014002AA7}"/>
              </a:ext>
            </a:extLst>
          </p:cNvPr>
          <p:cNvSpPr>
            <a:spLocks noGrp="1"/>
          </p:cNvSpPr>
          <p:nvPr>
            <p:ph type="title"/>
          </p:nvPr>
        </p:nvSpPr>
        <p:spPr/>
        <p:txBody>
          <a:bodyPr/>
          <a:lstStyle/>
          <a:p>
            <a:r>
              <a:rPr lang="en-GB" dirty="0"/>
              <a:t>2022 vs 2020: providing a two-year comparison</a:t>
            </a:r>
          </a:p>
        </p:txBody>
      </p:sp>
      <p:sp>
        <p:nvSpPr>
          <p:cNvPr id="6" name="Text Placeholder 5">
            <a:extLst>
              <a:ext uri="{FF2B5EF4-FFF2-40B4-BE49-F238E27FC236}">
                <a16:creationId xmlns:a16="http://schemas.microsoft.com/office/drawing/2014/main" id="{7FDC66CA-B395-49C5-9146-8A9C3B9E3E3C}"/>
              </a:ext>
            </a:extLst>
          </p:cNvPr>
          <p:cNvSpPr>
            <a:spLocks noGrp="1"/>
          </p:cNvSpPr>
          <p:nvPr>
            <p:ph type="body" sz="quarter" idx="30"/>
          </p:nvPr>
        </p:nvSpPr>
        <p:spPr/>
        <p:txBody>
          <a:bodyPr/>
          <a:lstStyle/>
          <a:p>
            <a:r>
              <a:rPr lang="en-GB" dirty="0"/>
              <a:t>Source: Kantar Worldpanel, 12 weeks to 20 March 2022, IGD Research </a:t>
            </a:r>
          </a:p>
        </p:txBody>
      </p:sp>
      <p:sp>
        <p:nvSpPr>
          <p:cNvPr id="11" name="TextBox 10">
            <a:extLst>
              <a:ext uri="{FF2B5EF4-FFF2-40B4-BE49-F238E27FC236}">
                <a16:creationId xmlns:a16="http://schemas.microsoft.com/office/drawing/2014/main" id="{C11BB2BD-AA29-451F-9BD3-0DF4DB4EF5AD}"/>
              </a:ext>
            </a:extLst>
          </p:cNvPr>
          <p:cNvSpPr txBox="1"/>
          <p:nvPr/>
        </p:nvSpPr>
        <p:spPr>
          <a:xfrm>
            <a:off x="3791354" y="5486053"/>
            <a:ext cx="1440160" cy="259236"/>
          </a:xfrm>
          <a:prstGeom prst="rect">
            <a:avLst/>
          </a:prstGeom>
          <a:noFill/>
        </p:spPr>
        <p:txBody>
          <a:bodyPr wrap="non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100" b="1" i="0" u="none" strike="noStrike" kern="1200" cap="none" spc="0" normalizeH="0" baseline="0" noProof="0" dirty="0">
                <a:ln>
                  <a:noFill/>
                </a:ln>
                <a:solidFill>
                  <a:srgbClr val="4472C4"/>
                </a:solidFill>
                <a:effectLst/>
                <a:uLnTx/>
                <a:uFillTx/>
                <a:latin typeface="Arial" panose="020B0604020202020204"/>
                <a:ea typeface="+mn-ea"/>
                <a:cs typeface="+mn-cs"/>
              </a:rPr>
              <a:t>Market growth +0.7%</a:t>
            </a:r>
          </a:p>
        </p:txBody>
      </p:sp>
      <p:graphicFrame>
        <p:nvGraphicFramePr>
          <p:cNvPr id="10" name="Chart Placeholder 5">
            <a:extLst>
              <a:ext uri="{FF2B5EF4-FFF2-40B4-BE49-F238E27FC236}">
                <a16:creationId xmlns:a16="http://schemas.microsoft.com/office/drawing/2014/main" id="{FBF1CB29-8A3B-4401-A6DD-A10DA73C3A85}"/>
              </a:ext>
            </a:extLst>
          </p:cNvPr>
          <p:cNvGraphicFramePr>
            <a:graphicFrameLocks/>
          </p:cNvGraphicFramePr>
          <p:nvPr/>
        </p:nvGraphicFramePr>
        <p:xfrm>
          <a:off x="3518311" y="2026025"/>
          <a:ext cx="306088" cy="44719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49032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5CDE-E896-4735-8F54-19A3B4A4DCB3}"/>
              </a:ext>
            </a:extLst>
          </p:cNvPr>
          <p:cNvSpPr>
            <a:spLocks noGrp="1"/>
          </p:cNvSpPr>
          <p:nvPr>
            <p:ph type="title"/>
          </p:nvPr>
        </p:nvSpPr>
        <p:spPr>
          <a:xfrm>
            <a:off x="838200" y="701432"/>
            <a:ext cx="10515600" cy="568470"/>
          </a:xfrm>
        </p:spPr>
        <p:txBody>
          <a:bodyPr>
            <a:normAutofit fontScale="90000"/>
          </a:bodyPr>
          <a:lstStyle/>
          <a:p>
            <a:r>
              <a:rPr lang="en-GB" dirty="0"/>
              <a:t>Two periods in</a:t>
            </a:r>
          </a:p>
        </p:txBody>
      </p:sp>
      <p:pic>
        <p:nvPicPr>
          <p:cNvPr id="4" name="Picture 3">
            <a:extLst>
              <a:ext uri="{FF2B5EF4-FFF2-40B4-BE49-F238E27FC236}">
                <a16:creationId xmlns:a16="http://schemas.microsoft.com/office/drawing/2014/main" id="{C9643615-0123-4C20-9764-010D21391FC2}"/>
              </a:ext>
            </a:extLst>
          </p:cNvPr>
          <p:cNvPicPr>
            <a:picLocks noChangeAspect="1"/>
          </p:cNvPicPr>
          <p:nvPr/>
        </p:nvPicPr>
        <p:blipFill>
          <a:blip r:embed="rId2"/>
          <a:stretch>
            <a:fillRect/>
          </a:stretch>
        </p:blipFill>
        <p:spPr>
          <a:xfrm>
            <a:off x="0" y="1448474"/>
            <a:ext cx="12192000" cy="5409526"/>
          </a:xfrm>
          <a:prstGeom prst="rect">
            <a:avLst/>
          </a:prstGeom>
        </p:spPr>
      </p:pic>
    </p:spTree>
    <p:extLst>
      <p:ext uri="{BB962C8B-B14F-4D97-AF65-F5344CB8AC3E}">
        <p14:creationId xmlns:p14="http://schemas.microsoft.com/office/powerpoint/2010/main" val="37184350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C93E40-EBEC-4427-B8DD-5F30AA9E90ED}"/>
              </a:ext>
            </a:extLst>
          </p:cNvPr>
          <p:cNvPicPr>
            <a:picLocks noChangeAspect="1"/>
          </p:cNvPicPr>
          <p:nvPr/>
        </p:nvPicPr>
        <p:blipFill>
          <a:blip r:embed="rId2"/>
          <a:stretch>
            <a:fillRect/>
          </a:stretch>
        </p:blipFill>
        <p:spPr>
          <a:xfrm>
            <a:off x="7683653" y="33992"/>
            <a:ext cx="4417399" cy="2941315"/>
          </a:xfrm>
          <a:prstGeom prst="rect">
            <a:avLst/>
          </a:prstGeom>
        </p:spPr>
      </p:pic>
      <p:sp>
        <p:nvSpPr>
          <p:cNvPr id="11" name="Rectangle 10">
            <a:extLst>
              <a:ext uri="{FF2B5EF4-FFF2-40B4-BE49-F238E27FC236}">
                <a16:creationId xmlns:a16="http://schemas.microsoft.com/office/drawing/2014/main" id="{CA5B0CD4-2D6A-4947-B703-63B5F5D40923}"/>
              </a:ext>
            </a:extLst>
          </p:cNvPr>
          <p:cNvSpPr/>
          <p:nvPr/>
        </p:nvSpPr>
        <p:spPr>
          <a:xfrm>
            <a:off x="159037" y="1044581"/>
            <a:ext cx="42484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Convenience store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Requirements</a:t>
            </a:r>
          </a:p>
        </p:txBody>
      </p:sp>
      <p:pic>
        <p:nvPicPr>
          <p:cNvPr id="6" name="Picture 5">
            <a:extLst>
              <a:ext uri="{FF2B5EF4-FFF2-40B4-BE49-F238E27FC236}">
                <a16:creationId xmlns:a16="http://schemas.microsoft.com/office/drawing/2014/main" id="{9B45F38B-064E-46CC-88AD-13DB18791E53}"/>
              </a:ext>
            </a:extLst>
          </p:cNvPr>
          <p:cNvPicPr>
            <a:picLocks noChangeAspect="1"/>
          </p:cNvPicPr>
          <p:nvPr/>
        </p:nvPicPr>
        <p:blipFill rotWithShape="1">
          <a:blip r:embed="rId3"/>
          <a:srcRect b="9078"/>
          <a:stretch/>
        </p:blipFill>
        <p:spPr>
          <a:xfrm>
            <a:off x="8366017" y="4682612"/>
            <a:ext cx="3735035" cy="2175387"/>
          </a:xfrm>
          <a:prstGeom prst="rect">
            <a:avLst/>
          </a:prstGeom>
        </p:spPr>
      </p:pic>
      <p:sp>
        <p:nvSpPr>
          <p:cNvPr id="15" name="TextBox 14">
            <a:extLst>
              <a:ext uri="{FF2B5EF4-FFF2-40B4-BE49-F238E27FC236}">
                <a16:creationId xmlns:a16="http://schemas.microsoft.com/office/drawing/2014/main" id="{5D7336EF-A3FF-46EF-BBBE-E42AB2C0839C}"/>
              </a:ext>
            </a:extLst>
          </p:cNvPr>
          <p:cNvSpPr txBox="1"/>
          <p:nvPr/>
        </p:nvSpPr>
        <p:spPr>
          <a:xfrm>
            <a:off x="90948" y="1690912"/>
            <a:ext cx="4608512" cy="5355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Geography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Target growth areas includes below counties: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Shropshire, Staffordshire, West Midlands, Herefordshire, Worcestershire, Warwickshire, Northamptonshire, Monmouthshire, Gloucestershire, South Gloucestershire, Oxfordshire, Buckinghamshire, Bedfordshire, Hertfordshire, Wiltshire, Berkshire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Location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Central to strong residential catchment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Major transient routes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Local Centre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Strong access/egress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Excellent visibility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Sites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0.4-0.5 acres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Units of up to 4,500 sq. ft gross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Minimum of 15 parking spaces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Existing Buildings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Retail units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Mixed use developments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Pub conversions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Tenure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Freehold/Leasehold</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sym typeface="Calibri"/>
            </a:endParaRPr>
          </a:p>
        </p:txBody>
      </p:sp>
      <p:grpSp>
        <p:nvGrpSpPr>
          <p:cNvPr id="18" name="Group 17">
            <a:extLst>
              <a:ext uri="{FF2B5EF4-FFF2-40B4-BE49-F238E27FC236}">
                <a16:creationId xmlns:a16="http://schemas.microsoft.com/office/drawing/2014/main" id="{AFB092CE-A553-4C4E-A3C6-4F881245762E}"/>
              </a:ext>
            </a:extLst>
          </p:cNvPr>
          <p:cNvGrpSpPr/>
          <p:nvPr/>
        </p:nvGrpSpPr>
        <p:grpSpPr>
          <a:xfrm>
            <a:off x="2920181" y="3163529"/>
            <a:ext cx="5258635" cy="3694471"/>
            <a:chOff x="2987824" y="2780928"/>
            <a:chExt cx="5333727" cy="4387311"/>
          </a:xfrm>
        </p:grpSpPr>
        <p:pic>
          <p:nvPicPr>
            <p:cNvPr id="16" name="Picture 15">
              <a:extLst>
                <a:ext uri="{FF2B5EF4-FFF2-40B4-BE49-F238E27FC236}">
                  <a16:creationId xmlns:a16="http://schemas.microsoft.com/office/drawing/2014/main" id="{F7ADBC2E-C9BB-4D50-BA73-920783B2541F}"/>
                </a:ext>
              </a:extLst>
            </p:cNvPr>
            <p:cNvPicPr>
              <a:picLocks noChangeAspect="1"/>
            </p:cNvPicPr>
            <p:nvPr/>
          </p:nvPicPr>
          <p:blipFill>
            <a:blip r:embed="rId4"/>
            <a:stretch>
              <a:fillRect/>
            </a:stretch>
          </p:blipFill>
          <p:spPr>
            <a:xfrm>
              <a:off x="2987824" y="2780928"/>
              <a:ext cx="5307978" cy="4387311"/>
            </a:xfrm>
            <a:prstGeom prst="rect">
              <a:avLst/>
            </a:prstGeom>
            <a:ln w="9525">
              <a:solidFill>
                <a:schemeClr val="tx1"/>
              </a:solidFill>
            </a:ln>
          </p:spPr>
        </p:pic>
        <p:sp>
          <p:nvSpPr>
            <p:cNvPr id="17" name="TextBox 16">
              <a:extLst>
                <a:ext uri="{FF2B5EF4-FFF2-40B4-BE49-F238E27FC236}">
                  <a16:creationId xmlns:a16="http://schemas.microsoft.com/office/drawing/2014/main" id="{E9EA8F9F-6A93-46A0-A696-64D941893827}"/>
                </a:ext>
              </a:extLst>
            </p:cNvPr>
            <p:cNvSpPr txBox="1"/>
            <p:nvPr/>
          </p:nvSpPr>
          <p:spPr>
            <a:xfrm>
              <a:off x="6732240" y="2780928"/>
              <a:ext cx="158931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sym typeface="Calibri"/>
                </a:rPr>
                <a:t>Trading/Growth </a:t>
              </a: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Areas</a:t>
              </a:r>
              <a:endPar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sym typeface="Calibri"/>
              </a:endParaRPr>
            </a:p>
          </p:txBody>
        </p:sp>
      </p:grpSp>
      <p:pic>
        <p:nvPicPr>
          <p:cNvPr id="12" name="Picture 11">
            <a:extLst>
              <a:ext uri="{FF2B5EF4-FFF2-40B4-BE49-F238E27FC236}">
                <a16:creationId xmlns:a16="http://schemas.microsoft.com/office/drawing/2014/main" id="{750E133B-6AF4-47F9-82AA-117436C432EE}"/>
              </a:ext>
            </a:extLst>
          </p:cNvPr>
          <p:cNvPicPr>
            <a:picLocks noChangeAspect="1"/>
          </p:cNvPicPr>
          <p:nvPr/>
        </p:nvPicPr>
        <p:blipFill rotWithShape="1">
          <a:blip r:embed="rId5"/>
          <a:srcRect l="5892" r="15274"/>
          <a:stretch/>
        </p:blipFill>
        <p:spPr>
          <a:xfrm>
            <a:off x="7990520" y="2090497"/>
            <a:ext cx="4150659" cy="2498004"/>
          </a:xfrm>
          <a:prstGeom prst="rect">
            <a:avLst/>
          </a:prstGeom>
        </p:spPr>
      </p:pic>
      <p:pic>
        <p:nvPicPr>
          <p:cNvPr id="4" name="Picture 3">
            <a:extLst>
              <a:ext uri="{FF2B5EF4-FFF2-40B4-BE49-F238E27FC236}">
                <a16:creationId xmlns:a16="http://schemas.microsoft.com/office/drawing/2014/main" id="{576C3027-62E4-4408-9444-3F3C83817928}"/>
              </a:ext>
            </a:extLst>
          </p:cNvPr>
          <p:cNvPicPr>
            <a:picLocks noChangeAspect="1"/>
          </p:cNvPicPr>
          <p:nvPr/>
        </p:nvPicPr>
        <p:blipFill>
          <a:blip r:embed="rId6"/>
          <a:stretch>
            <a:fillRect/>
          </a:stretch>
        </p:blipFill>
        <p:spPr>
          <a:xfrm>
            <a:off x="4699460" y="174765"/>
            <a:ext cx="4932895" cy="2754141"/>
          </a:xfrm>
          <a:prstGeom prst="rect">
            <a:avLst/>
          </a:prstGeom>
        </p:spPr>
      </p:pic>
    </p:spTree>
    <p:extLst>
      <p:ext uri="{BB962C8B-B14F-4D97-AF65-F5344CB8AC3E}">
        <p14:creationId xmlns:p14="http://schemas.microsoft.com/office/powerpoint/2010/main" val="4008657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26" name="Picture 2">
            <a:extLst>
              <a:ext uri="{FF2B5EF4-FFF2-40B4-BE49-F238E27FC236}">
                <a16:creationId xmlns:a16="http://schemas.microsoft.com/office/drawing/2014/main" id="{6B56FF9C-1574-4EC6-BB41-E89942D226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8" r="1" b="1"/>
          <a:stretch/>
        </p:blipFill>
        <p:spPr bwMode="auto">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AE980C5-4F44-46EB-AD2F-4375F0A48245}"/>
              </a:ext>
            </a:extLst>
          </p:cNvPr>
          <p:cNvPicPr>
            <a:picLocks noChangeAspect="1"/>
          </p:cNvPicPr>
          <p:nvPr/>
        </p:nvPicPr>
        <p:blipFill rotWithShape="1">
          <a:blip r:embed="rId3"/>
          <a:srcRect l="3138" r="1348"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3" name="Picture 2">
            <a:extLst>
              <a:ext uri="{FF2B5EF4-FFF2-40B4-BE49-F238E27FC236}">
                <a16:creationId xmlns:a16="http://schemas.microsoft.com/office/drawing/2014/main" id="{026C50CC-3F52-4493-93CA-29170BE30A37}"/>
              </a:ext>
            </a:extLst>
          </p:cNvPr>
          <p:cNvPicPr>
            <a:picLocks noChangeAspect="1"/>
          </p:cNvPicPr>
          <p:nvPr/>
        </p:nvPicPr>
        <p:blipFill rotWithShape="1">
          <a:blip r:embed="rId4"/>
          <a:srcRect r="4796" b="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73" name="Freeform: Shape 72">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A5B0CD4-2D6A-4947-B703-63B5F5D40923}"/>
              </a:ext>
            </a:extLst>
          </p:cNvPr>
          <p:cNvSpPr/>
          <p:nvPr/>
        </p:nvSpPr>
        <p:spPr>
          <a:xfrm>
            <a:off x="402630" y="197768"/>
            <a:ext cx="280720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a:ea typeface="+mn-ea"/>
                <a:cs typeface="+mn-cs"/>
              </a:rPr>
              <a:t>Childcare nursery Requirements</a:t>
            </a:r>
          </a:p>
        </p:txBody>
      </p:sp>
      <p:sp>
        <p:nvSpPr>
          <p:cNvPr id="77" name="Rectangle 7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6E435BD-4929-4EB1-8C6A-EAEE952F750E}"/>
              </a:ext>
            </a:extLst>
          </p:cNvPr>
          <p:cNvSpPr txBox="1"/>
          <p:nvPr/>
        </p:nvSpPr>
        <p:spPr>
          <a:xfrm>
            <a:off x="40257" y="1660759"/>
            <a:ext cx="3668961" cy="4962897"/>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Geography</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Nationwide across </a:t>
            </a: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England</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Location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Strong residential catchment and proximity to areas of significant employment such as Hospitals/Universities as well as major transport/infrastructure links.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Sites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0.5-0.6 acres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Existing Buildings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Ideally single </a:t>
            </a: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storey</a:t>
            </a: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5,000 to 6,000 sq. ft. plus 3,500 sq. ft outdoor space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20 parking/drop-off spaces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Strong accessibility and visibility</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Planning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Class E – no requirement for change of use from shops, offices, pubs, restaurants etc.</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Tenure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Freehold/Leasehold considered.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sym typeface="Calibri"/>
            </a:endParaRPr>
          </a:p>
        </p:txBody>
      </p:sp>
      <p:sp>
        <p:nvSpPr>
          <p:cNvPr id="2" name="TextBox 1">
            <a:extLst>
              <a:ext uri="{FF2B5EF4-FFF2-40B4-BE49-F238E27FC236}">
                <a16:creationId xmlns:a16="http://schemas.microsoft.com/office/drawing/2014/main" id="{9962F6F3-4E6D-4366-BE5B-7AFA193147A4}"/>
              </a:ext>
            </a:extLst>
          </p:cNvPr>
          <p:cNvSpPr txBox="1"/>
          <p:nvPr/>
        </p:nvSpPr>
        <p:spPr>
          <a:xfrm>
            <a:off x="10257503" y="501445"/>
            <a:ext cx="17550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Existing locations </a:t>
            </a:r>
          </a:p>
        </p:txBody>
      </p:sp>
      <p:sp>
        <p:nvSpPr>
          <p:cNvPr id="5" name="Flowchart: Connector 4">
            <a:extLst>
              <a:ext uri="{FF2B5EF4-FFF2-40B4-BE49-F238E27FC236}">
                <a16:creationId xmlns:a16="http://schemas.microsoft.com/office/drawing/2014/main" id="{CD894A9B-B3F4-4AD0-A40D-2B6B25EC8E1D}"/>
              </a:ext>
            </a:extLst>
          </p:cNvPr>
          <p:cNvSpPr/>
          <p:nvPr/>
        </p:nvSpPr>
        <p:spPr>
          <a:xfrm>
            <a:off x="11372092" y="961137"/>
            <a:ext cx="118293" cy="108538"/>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31126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7F1C32-E0D6-470C-9B96-873826094540}"/>
              </a:ext>
            </a:extLst>
          </p:cNvPr>
          <p:cNvPicPr>
            <a:picLocks noChangeAspect="1"/>
          </p:cNvPicPr>
          <p:nvPr/>
        </p:nvPicPr>
        <p:blipFill>
          <a:blip r:embed="rId2"/>
          <a:stretch>
            <a:fillRect/>
          </a:stretch>
        </p:blipFill>
        <p:spPr>
          <a:xfrm>
            <a:off x="89012" y="1241232"/>
            <a:ext cx="11879109" cy="2801821"/>
          </a:xfrm>
          <a:prstGeom prst="rect">
            <a:avLst/>
          </a:prstGeom>
        </p:spPr>
      </p:pic>
      <p:pic>
        <p:nvPicPr>
          <p:cNvPr id="5" name="Picture 4">
            <a:extLst>
              <a:ext uri="{FF2B5EF4-FFF2-40B4-BE49-F238E27FC236}">
                <a16:creationId xmlns:a16="http://schemas.microsoft.com/office/drawing/2014/main" id="{D89F87E3-0FC1-4856-BB10-C0CA5DDBC537}"/>
              </a:ext>
            </a:extLst>
          </p:cNvPr>
          <p:cNvPicPr>
            <a:picLocks noChangeAspect="1"/>
          </p:cNvPicPr>
          <p:nvPr/>
        </p:nvPicPr>
        <p:blipFill>
          <a:blip r:embed="rId3"/>
          <a:stretch>
            <a:fillRect/>
          </a:stretch>
        </p:blipFill>
        <p:spPr>
          <a:xfrm>
            <a:off x="89012" y="4056179"/>
            <a:ext cx="6853954" cy="2801821"/>
          </a:xfrm>
          <a:prstGeom prst="rect">
            <a:avLst/>
          </a:prstGeom>
        </p:spPr>
      </p:pic>
      <p:pic>
        <p:nvPicPr>
          <p:cNvPr id="7" name="Picture 6">
            <a:extLst>
              <a:ext uri="{FF2B5EF4-FFF2-40B4-BE49-F238E27FC236}">
                <a16:creationId xmlns:a16="http://schemas.microsoft.com/office/drawing/2014/main" id="{BDB0E502-D001-4209-9A63-F852A84214E6}"/>
              </a:ext>
            </a:extLst>
          </p:cNvPr>
          <p:cNvPicPr>
            <a:picLocks noChangeAspect="1"/>
          </p:cNvPicPr>
          <p:nvPr/>
        </p:nvPicPr>
        <p:blipFill>
          <a:blip r:embed="rId4"/>
          <a:stretch>
            <a:fillRect/>
          </a:stretch>
        </p:blipFill>
        <p:spPr>
          <a:xfrm>
            <a:off x="6806015" y="4339402"/>
            <a:ext cx="5162105" cy="2518598"/>
          </a:xfrm>
          <a:prstGeom prst="rect">
            <a:avLst/>
          </a:prstGeom>
        </p:spPr>
      </p:pic>
      <p:pic>
        <p:nvPicPr>
          <p:cNvPr id="9" name="Picture 8">
            <a:extLst>
              <a:ext uri="{FF2B5EF4-FFF2-40B4-BE49-F238E27FC236}">
                <a16:creationId xmlns:a16="http://schemas.microsoft.com/office/drawing/2014/main" id="{08654DE1-9426-4A32-8EAE-696F4D32E154}"/>
              </a:ext>
            </a:extLst>
          </p:cNvPr>
          <p:cNvPicPr>
            <a:picLocks noChangeAspect="1"/>
          </p:cNvPicPr>
          <p:nvPr/>
        </p:nvPicPr>
        <p:blipFill>
          <a:blip r:embed="rId5"/>
          <a:stretch>
            <a:fillRect/>
          </a:stretch>
        </p:blipFill>
        <p:spPr>
          <a:xfrm>
            <a:off x="6582135" y="0"/>
            <a:ext cx="5385985" cy="1260429"/>
          </a:xfrm>
          <a:prstGeom prst="rect">
            <a:avLst/>
          </a:prstGeom>
        </p:spPr>
      </p:pic>
    </p:spTree>
    <p:extLst>
      <p:ext uri="{BB962C8B-B14F-4D97-AF65-F5344CB8AC3E}">
        <p14:creationId xmlns:p14="http://schemas.microsoft.com/office/powerpoint/2010/main" val="3090340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BF3A0-DB98-40C3-864C-A2E19E094C3E}"/>
              </a:ext>
            </a:extLst>
          </p:cNvPr>
          <p:cNvSpPr>
            <a:spLocks noGrp="1"/>
          </p:cNvSpPr>
          <p:nvPr>
            <p:ph type="title"/>
          </p:nvPr>
        </p:nvSpPr>
        <p:spPr>
          <a:xfrm>
            <a:off x="6940295" y="1396289"/>
            <a:ext cx="4668257" cy="1325563"/>
          </a:xfrm>
        </p:spPr>
        <p:txBody>
          <a:bodyPr vert="horz" lIns="91440" tIns="45720" rIns="91440" bIns="45720" rtlCol="0" anchor="ctr">
            <a:normAutofit/>
          </a:bodyPr>
          <a:lstStyle/>
          <a:p>
            <a:pPr algn="l"/>
            <a:r>
              <a:rPr lang="en-US" kern="1200">
                <a:solidFill>
                  <a:schemeClr val="tx1"/>
                </a:solidFill>
                <a:latin typeface="+mj-lt"/>
                <a:ea typeface="+mj-ea"/>
                <a:cs typeface="+mj-cs"/>
              </a:rPr>
              <a:t>Member engagement</a:t>
            </a:r>
          </a:p>
        </p:txBody>
      </p:sp>
      <p:sp>
        <p:nvSpPr>
          <p:cNvPr id="23" name="Freeform: Shape 22">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object 3">
            <a:extLst>
              <a:ext uri="{FF2B5EF4-FFF2-40B4-BE49-F238E27FC236}">
                <a16:creationId xmlns:a16="http://schemas.microsoft.com/office/drawing/2014/main" id="{C8DD201C-BB81-4E1B-B959-F334C834A53F}"/>
              </a:ext>
            </a:extLst>
          </p:cNvPr>
          <p:cNvPicPr/>
          <p:nvPr/>
        </p:nvPicPr>
        <p:blipFill rotWithShape="1">
          <a:blip r:embed="rId2" cstate="screen">
            <a:extLst>
              <a:ext uri="{28A0092B-C50C-407E-A947-70E740481C1C}">
                <a14:useLocalDpi xmlns:a14="http://schemas.microsoft.com/office/drawing/2010/main"/>
              </a:ext>
            </a:extLst>
          </a:blip>
          <a:srcRect t="16999" r="2" b="12252"/>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6" name="Picture 15" descr="A picture containing text, sign&#10;&#10;Description automatically generated">
            <a:extLst>
              <a:ext uri="{FF2B5EF4-FFF2-40B4-BE49-F238E27FC236}">
                <a16:creationId xmlns:a16="http://schemas.microsoft.com/office/drawing/2014/main" id="{CE4C5D78-E7F4-4B27-B7E6-43F5450AFC59}"/>
              </a:ext>
            </a:extLst>
          </p:cNvPr>
          <p:cNvPicPr>
            <a:picLocks noChangeAspect="1"/>
          </p:cNvPicPr>
          <p:nvPr/>
        </p:nvPicPr>
        <p:blipFill rotWithShape="1">
          <a:blip r:embed="rId3">
            <a:extLst>
              <a:ext uri="{28A0092B-C50C-407E-A947-70E740481C1C}">
                <a14:useLocalDpi xmlns:a14="http://schemas.microsoft.com/office/drawing/2010/main" val="0"/>
              </a:ext>
            </a:extLst>
          </a:blip>
          <a:srcRect l="41360" r="-2" b="-2"/>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5" name="Picture 14">
            <a:extLst>
              <a:ext uri="{FF2B5EF4-FFF2-40B4-BE49-F238E27FC236}">
                <a16:creationId xmlns:a16="http://schemas.microsoft.com/office/drawing/2014/main" id="{6CBD2D25-1689-4755-BC66-CD9F00EE10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726" r="3" b="23350"/>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11" name="object 11">
            <a:extLst>
              <a:ext uri="{FF2B5EF4-FFF2-40B4-BE49-F238E27FC236}">
                <a16:creationId xmlns:a16="http://schemas.microsoft.com/office/drawing/2014/main" id="{928875F0-456B-4EB5-8FC4-F40483851105}"/>
              </a:ext>
            </a:extLst>
          </p:cNvPr>
          <p:cNvSpPr txBox="1"/>
          <p:nvPr/>
        </p:nvSpPr>
        <p:spPr>
          <a:xfrm>
            <a:off x="6940296" y="2871982"/>
            <a:ext cx="4668256" cy="3181684"/>
          </a:xfrm>
          <a:prstGeom prst="rect">
            <a:avLst/>
          </a:prstGeom>
        </p:spPr>
        <p:txBody>
          <a:bodyPr vert="horz" lIns="91440" tIns="45720" rIns="91440" bIns="45720" rtlCol="0" anchor="t">
            <a:normAutofit/>
          </a:bodyPr>
          <a:lstStyle/>
          <a:p>
            <a:pPr marL="7701" marR="0" lvl="0" indent="-228600" algn="l" defTabSz="914400" rtl="0" eaLnBrk="1" fontAlgn="auto" latinLnBrk="0" hangingPunct="1">
              <a:lnSpc>
                <a:spcPct val="90000"/>
              </a:lnSpc>
              <a:spcBef>
                <a:spcPts val="146"/>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prstClr val="white"/>
                </a:solidFill>
                <a:effectLst/>
                <a:uLnTx/>
                <a:uFillTx/>
                <a:latin typeface="Arial" panose="020B0604020202020204"/>
                <a:ea typeface="+mn-ea"/>
                <a:cs typeface="+mn-cs"/>
              </a:rPr>
              <a:t>Over 60,000new app users</a:t>
            </a:r>
          </a:p>
        </p:txBody>
      </p:sp>
    </p:spTree>
    <p:extLst>
      <p:ext uri="{BB962C8B-B14F-4D97-AF65-F5344CB8AC3E}">
        <p14:creationId xmlns:p14="http://schemas.microsoft.com/office/powerpoint/2010/main" val="290307971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92871-28A5-4624-9EF5-DF4AB968D1A1}"/>
              </a:ext>
            </a:extLst>
          </p:cNvPr>
          <p:cNvSpPr>
            <a:spLocks noGrp="1"/>
          </p:cNvSpPr>
          <p:nvPr>
            <p:ph type="title"/>
          </p:nvPr>
        </p:nvSpPr>
        <p:spPr>
          <a:xfrm>
            <a:off x="1236526" y="298867"/>
            <a:ext cx="10515600" cy="549865"/>
          </a:xfrm>
        </p:spPr>
        <p:txBody>
          <a:bodyPr>
            <a:noAutofit/>
          </a:bodyPr>
          <a:lstStyle/>
          <a:p>
            <a:r>
              <a:rPr lang="en-GB" b="1" spc="-88" dirty="0">
                <a:solidFill>
                  <a:srgbClr val="FAB428"/>
                </a:solidFill>
                <a:latin typeface="Calibri"/>
                <a:cs typeface="Calibri"/>
              </a:rPr>
              <a:t>Proposed Healthcare Strategy House  </a:t>
            </a:r>
          </a:p>
        </p:txBody>
      </p:sp>
      <p:sp>
        <p:nvSpPr>
          <p:cNvPr id="4" name="Triangle 3">
            <a:extLst>
              <a:ext uri="{FF2B5EF4-FFF2-40B4-BE49-F238E27FC236}">
                <a16:creationId xmlns:a16="http://schemas.microsoft.com/office/drawing/2014/main" id="{04A5449A-BCEC-204B-8A27-E1C36CFED6ED}"/>
              </a:ext>
            </a:extLst>
          </p:cNvPr>
          <p:cNvSpPr/>
          <p:nvPr/>
        </p:nvSpPr>
        <p:spPr>
          <a:xfrm>
            <a:off x="2311144" y="972642"/>
            <a:ext cx="8789315" cy="510250"/>
          </a:xfrm>
          <a:prstGeom prst="triangle">
            <a:avLst>
              <a:gd name="adj" fmla="val 50305"/>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Rounded Corners 74">
            <a:extLst>
              <a:ext uri="{FF2B5EF4-FFF2-40B4-BE49-F238E27FC236}">
                <a16:creationId xmlns:a16="http://schemas.microsoft.com/office/drawing/2014/main" id="{FF52F859-32DC-6940-AC6B-FAC826697D45}"/>
              </a:ext>
            </a:extLst>
          </p:cNvPr>
          <p:cNvSpPr/>
          <p:nvPr/>
        </p:nvSpPr>
        <p:spPr>
          <a:xfrm>
            <a:off x="2326359" y="1574779"/>
            <a:ext cx="8842947" cy="361150"/>
          </a:xfrm>
          <a:prstGeom prst="roundRect">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7701" marR="0" lvl="0" indent="0" algn="ctr" defTabSz="914400" rtl="0" eaLnBrk="1" fontAlgn="auto" latinLnBrk="0" hangingPunct="1">
              <a:lnSpc>
                <a:spcPct val="100000"/>
              </a:lnSpc>
              <a:spcBef>
                <a:spcPts val="82"/>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To enable members to live healthier and more rewarding lives </a:t>
            </a:r>
          </a:p>
        </p:txBody>
      </p:sp>
      <p:sp>
        <p:nvSpPr>
          <p:cNvPr id="6" name="Rectangle: Rounded Corners 74">
            <a:extLst>
              <a:ext uri="{FF2B5EF4-FFF2-40B4-BE49-F238E27FC236}">
                <a16:creationId xmlns:a16="http://schemas.microsoft.com/office/drawing/2014/main" id="{98B9D8BB-6977-E346-8376-8DB67777A5C8}"/>
              </a:ext>
            </a:extLst>
          </p:cNvPr>
          <p:cNvSpPr/>
          <p:nvPr/>
        </p:nvSpPr>
        <p:spPr>
          <a:xfrm>
            <a:off x="762609" y="1181664"/>
            <a:ext cx="1039574" cy="30736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Strategy</a:t>
            </a:r>
          </a:p>
        </p:txBody>
      </p:sp>
      <p:sp>
        <p:nvSpPr>
          <p:cNvPr id="7" name="Rectangle: Rounded Corners 74">
            <a:extLst>
              <a:ext uri="{FF2B5EF4-FFF2-40B4-BE49-F238E27FC236}">
                <a16:creationId xmlns:a16="http://schemas.microsoft.com/office/drawing/2014/main" id="{9F018D8B-022A-3E4F-87C1-CBCCAE126332}"/>
              </a:ext>
            </a:extLst>
          </p:cNvPr>
          <p:cNvSpPr/>
          <p:nvPr/>
        </p:nvSpPr>
        <p:spPr>
          <a:xfrm>
            <a:off x="762609" y="1564423"/>
            <a:ext cx="1039574" cy="30736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Purpose</a:t>
            </a:r>
          </a:p>
        </p:txBody>
      </p:sp>
      <p:sp>
        <p:nvSpPr>
          <p:cNvPr id="8" name="Rectangle: Rounded Corners 74">
            <a:extLst>
              <a:ext uri="{FF2B5EF4-FFF2-40B4-BE49-F238E27FC236}">
                <a16:creationId xmlns:a16="http://schemas.microsoft.com/office/drawing/2014/main" id="{72BCAA2A-0331-BE45-95E4-F2AC44BA3F60}"/>
              </a:ext>
            </a:extLst>
          </p:cNvPr>
          <p:cNvSpPr/>
          <p:nvPr/>
        </p:nvSpPr>
        <p:spPr>
          <a:xfrm>
            <a:off x="2326359" y="2085459"/>
            <a:ext cx="8789315" cy="361150"/>
          </a:xfrm>
          <a:prstGeom prst="roundRect">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Active Seniors, Busy Professionals &amp; those Starting Out</a:t>
            </a:r>
          </a:p>
        </p:txBody>
      </p:sp>
      <p:sp>
        <p:nvSpPr>
          <p:cNvPr id="9" name="Rectangle: Rounded Corners 74">
            <a:extLst>
              <a:ext uri="{FF2B5EF4-FFF2-40B4-BE49-F238E27FC236}">
                <a16:creationId xmlns:a16="http://schemas.microsoft.com/office/drawing/2014/main" id="{FD0496B4-BE74-FA45-BF5D-8ADB739A7CD5}"/>
              </a:ext>
            </a:extLst>
          </p:cNvPr>
          <p:cNvSpPr/>
          <p:nvPr/>
        </p:nvSpPr>
        <p:spPr>
          <a:xfrm>
            <a:off x="762609" y="2075667"/>
            <a:ext cx="1039574" cy="30736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Priority Audience</a:t>
            </a:r>
          </a:p>
        </p:txBody>
      </p:sp>
      <p:sp>
        <p:nvSpPr>
          <p:cNvPr id="17" name="Rectangle: Rounded Corners 74">
            <a:extLst>
              <a:ext uri="{FF2B5EF4-FFF2-40B4-BE49-F238E27FC236}">
                <a16:creationId xmlns:a16="http://schemas.microsoft.com/office/drawing/2014/main" id="{89287604-1449-914B-9839-374B985236D8}"/>
              </a:ext>
            </a:extLst>
          </p:cNvPr>
          <p:cNvSpPr/>
          <p:nvPr/>
        </p:nvSpPr>
        <p:spPr>
          <a:xfrm>
            <a:off x="2326359" y="3996542"/>
            <a:ext cx="8842947" cy="361150"/>
          </a:xfrm>
          <a:prstGeom prst="roundRect">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Frictionless, Simple, Personalised and helpful </a:t>
            </a:r>
          </a:p>
        </p:txBody>
      </p:sp>
      <p:sp>
        <p:nvSpPr>
          <p:cNvPr id="18" name="Rectangle: Rounded Corners 74">
            <a:extLst>
              <a:ext uri="{FF2B5EF4-FFF2-40B4-BE49-F238E27FC236}">
                <a16:creationId xmlns:a16="http://schemas.microsoft.com/office/drawing/2014/main" id="{EC8D3A3B-1F38-DE42-8D5F-0CBC2405525A}"/>
              </a:ext>
            </a:extLst>
          </p:cNvPr>
          <p:cNvSpPr/>
          <p:nvPr/>
        </p:nvSpPr>
        <p:spPr>
          <a:xfrm>
            <a:off x="762609" y="3998969"/>
            <a:ext cx="1039574" cy="30736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Experience</a:t>
            </a:r>
          </a:p>
        </p:txBody>
      </p:sp>
      <p:sp>
        <p:nvSpPr>
          <p:cNvPr id="20" name="Rectangle: Rounded Corners 74">
            <a:extLst>
              <a:ext uri="{FF2B5EF4-FFF2-40B4-BE49-F238E27FC236}">
                <a16:creationId xmlns:a16="http://schemas.microsoft.com/office/drawing/2014/main" id="{20830B61-3D3B-AD4A-9163-27235E1FA137}"/>
              </a:ext>
            </a:extLst>
          </p:cNvPr>
          <p:cNvSpPr/>
          <p:nvPr/>
        </p:nvSpPr>
        <p:spPr>
          <a:xfrm>
            <a:off x="762609" y="4468909"/>
            <a:ext cx="1039574" cy="30736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Key Components</a:t>
            </a:r>
          </a:p>
        </p:txBody>
      </p:sp>
      <p:sp>
        <p:nvSpPr>
          <p:cNvPr id="26" name="Rectangle: Rounded Corners 74">
            <a:extLst>
              <a:ext uri="{FF2B5EF4-FFF2-40B4-BE49-F238E27FC236}">
                <a16:creationId xmlns:a16="http://schemas.microsoft.com/office/drawing/2014/main" id="{95317393-A68C-DC4E-9B27-A7A79D22501A}"/>
              </a:ext>
            </a:extLst>
          </p:cNvPr>
          <p:cNvSpPr/>
          <p:nvPr/>
        </p:nvSpPr>
        <p:spPr>
          <a:xfrm>
            <a:off x="2296341" y="5227350"/>
            <a:ext cx="8872965" cy="361150"/>
          </a:xfrm>
          <a:prstGeom prst="roundRect">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Be confident that YCH will improve your health</a:t>
            </a:r>
          </a:p>
        </p:txBody>
      </p:sp>
      <p:sp>
        <p:nvSpPr>
          <p:cNvPr id="27" name="Rectangle: Rounded Corners 74">
            <a:extLst>
              <a:ext uri="{FF2B5EF4-FFF2-40B4-BE49-F238E27FC236}">
                <a16:creationId xmlns:a16="http://schemas.microsoft.com/office/drawing/2014/main" id="{F5700D51-F0BA-D341-AEBE-AFE1BEE49008}"/>
              </a:ext>
            </a:extLst>
          </p:cNvPr>
          <p:cNvSpPr/>
          <p:nvPr/>
        </p:nvSpPr>
        <p:spPr>
          <a:xfrm>
            <a:off x="762609" y="5204086"/>
            <a:ext cx="1039574" cy="30736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Desired CTA</a:t>
            </a:r>
          </a:p>
        </p:txBody>
      </p:sp>
      <p:sp>
        <p:nvSpPr>
          <p:cNvPr id="28" name="Rectangle: Rounded Corners 74">
            <a:extLst>
              <a:ext uri="{FF2B5EF4-FFF2-40B4-BE49-F238E27FC236}">
                <a16:creationId xmlns:a16="http://schemas.microsoft.com/office/drawing/2014/main" id="{882493AE-3556-DA41-AD2C-84789AAC2023}"/>
              </a:ext>
            </a:extLst>
          </p:cNvPr>
          <p:cNvSpPr/>
          <p:nvPr/>
        </p:nvSpPr>
        <p:spPr>
          <a:xfrm>
            <a:off x="2296341" y="5697760"/>
            <a:ext cx="8872965" cy="361150"/>
          </a:xfrm>
          <a:prstGeom prst="roundRect">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Professional, Knowledgeable, Caring</a:t>
            </a:r>
          </a:p>
        </p:txBody>
      </p:sp>
      <p:sp>
        <p:nvSpPr>
          <p:cNvPr id="29" name="Rectangle: Rounded Corners 74">
            <a:extLst>
              <a:ext uri="{FF2B5EF4-FFF2-40B4-BE49-F238E27FC236}">
                <a16:creationId xmlns:a16="http://schemas.microsoft.com/office/drawing/2014/main" id="{2B6D97EC-A704-CB4D-A041-C9262A6B0603}"/>
              </a:ext>
            </a:extLst>
          </p:cNvPr>
          <p:cNvSpPr/>
          <p:nvPr/>
        </p:nvSpPr>
        <p:spPr>
          <a:xfrm>
            <a:off x="762609" y="5694713"/>
            <a:ext cx="1039574" cy="30736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Tone</a:t>
            </a:r>
          </a:p>
        </p:txBody>
      </p:sp>
      <p:sp>
        <p:nvSpPr>
          <p:cNvPr id="3" name="Rectangle: Rounded Corners 74">
            <a:extLst>
              <a:ext uri="{FF2B5EF4-FFF2-40B4-BE49-F238E27FC236}">
                <a16:creationId xmlns:a16="http://schemas.microsoft.com/office/drawing/2014/main" id="{19EADC02-93AF-4BB2-B279-B04CD7068DC6}"/>
              </a:ext>
            </a:extLst>
          </p:cNvPr>
          <p:cNvSpPr/>
          <p:nvPr/>
        </p:nvSpPr>
        <p:spPr>
          <a:xfrm>
            <a:off x="762609" y="6192326"/>
            <a:ext cx="1039574" cy="30736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KPI’s</a:t>
            </a:r>
          </a:p>
        </p:txBody>
      </p:sp>
      <p:sp>
        <p:nvSpPr>
          <p:cNvPr id="11" name="Rectangle: Rounded Corners 74">
            <a:extLst>
              <a:ext uri="{FF2B5EF4-FFF2-40B4-BE49-F238E27FC236}">
                <a16:creationId xmlns:a16="http://schemas.microsoft.com/office/drawing/2014/main" id="{D2D83957-4E3B-4B0C-B19F-763B234C3558}"/>
              </a:ext>
            </a:extLst>
          </p:cNvPr>
          <p:cNvSpPr/>
          <p:nvPr/>
        </p:nvSpPr>
        <p:spPr>
          <a:xfrm>
            <a:off x="762609" y="2591458"/>
            <a:ext cx="1039574" cy="30736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Supports</a:t>
            </a:r>
          </a:p>
        </p:txBody>
      </p:sp>
      <p:sp>
        <p:nvSpPr>
          <p:cNvPr id="12" name="Rectangle: Rounded Corners 74">
            <a:extLst>
              <a:ext uri="{FF2B5EF4-FFF2-40B4-BE49-F238E27FC236}">
                <a16:creationId xmlns:a16="http://schemas.microsoft.com/office/drawing/2014/main" id="{9DDF03CB-DC04-4F0C-8441-4F48E8C0DC86}"/>
              </a:ext>
            </a:extLst>
          </p:cNvPr>
          <p:cNvSpPr/>
          <p:nvPr/>
        </p:nvSpPr>
        <p:spPr>
          <a:xfrm>
            <a:off x="2296340" y="6151833"/>
            <a:ext cx="8872965" cy="361150"/>
          </a:xfrm>
          <a:prstGeom prst="roundRect">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Profitable growth and Member Engagement </a:t>
            </a:r>
          </a:p>
        </p:txBody>
      </p:sp>
      <p:sp>
        <p:nvSpPr>
          <p:cNvPr id="30" name="Rectangle: Rounded Corners 74">
            <a:extLst>
              <a:ext uri="{FF2B5EF4-FFF2-40B4-BE49-F238E27FC236}">
                <a16:creationId xmlns:a16="http://schemas.microsoft.com/office/drawing/2014/main" id="{6CE04A4E-D9CA-B647-B6C1-076A9FD885DA}"/>
              </a:ext>
            </a:extLst>
          </p:cNvPr>
          <p:cNvSpPr/>
          <p:nvPr/>
        </p:nvSpPr>
        <p:spPr>
          <a:xfrm>
            <a:off x="2296341" y="2515327"/>
            <a:ext cx="2928801" cy="1367084"/>
          </a:xfrm>
          <a:prstGeom prst="roundRect">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sng"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Integrated &amp; Personalised Care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0" i="0" u="sng"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We offer tailored assessments and condition management plans based on your health information and needs</a:t>
            </a:r>
            <a:endParaRPr kumimoji="0" lang="en-GB"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Rectangle: Rounded Corners 74">
            <a:extLst>
              <a:ext uri="{FF2B5EF4-FFF2-40B4-BE49-F238E27FC236}">
                <a16:creationId xmlns:a16="http://schemas.microsoft.com/office/drawing/2014/main" id="{98D8EF6D-29BA-AA44-A2F5-0F7E698A970C}"/>
              </a:ext>
            </a:extLst>
          </p:cNvPr>
          <p:cNvSpPr/>
          <p:nvPr/>
        </p:nvSpPr>
        <p:spPr>
          <a:xfrm>
            <a:off x="8396155" y="2524360"/>
            <a:ext cx="2760240" cy="1368603"/>
          </a:xfrm>
          <a:prstGeom prst="roundRect">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sng"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Solutions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sng"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We offer a range of curative and preventative products and  services in order for you to achieve your health goals</a:t>
            </a:r>
          </a:p>
        </p:txBody>
      </p:sp>
      <p:sp>
        <p:nvSpPr>
          <p:cNvPr id="33" name="Rectangle: Rounded Corners 74">
            <a:extLst>
              <a:ext uri="{FF2B5EF4-FFF2-40B4-BE49-F238E27FC236}">
                <a16:creationId xmlns:a16="http://schemas.microsoft.com/office/drawing/2014/main" id="{8658F13A-AEF0-D949-BE29-CE020BFAB35B}"/>
              </a:ext>
            </a:extLst>
          </p:cNvPr>
          <p:cNvSpPr/>
          <p:nvPr/>
        </p:nvSpPr>
        <p:spPr>
          <a:xfrm>
            <a:off x="5328792" y="2523122"/>
            <a:ext cx="2981739" cy="1380497"/>
          </a:xfrm>
          <a:prstGeom prst="roundRect">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sng"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0" i="0" u="sng"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We support you on your journey to improved health by ensuring  monitoring, professional support and resources are available to you</a:t>
            </a:r>
          </a:p>
        </p:txBody>
      </p:sp>
      <p:sp>
        <p:nvSpPr>
          <p:cNvPr id="10" name="TextBox 9">
            <a:extLst>
              <a:ext uri="{FF2B5EF4-FFF2-40B4-BE49-F238E27FC236}">
                <a16:creationId xmlns:a16="http://schemas.microsoft.com/office/drawing/2014/main" id="{89803C55-E4AD-46F2-B53F-E5F757217390}"/>
              </a:ext>
            </a:extLst>
          </p:cNvPr>
          <p:cNvSpPr txBox="1"/>
          <p:nvPr/>
        </p:nvSpPr>
        <p:spPr>
          <a:xfrm>
            <a:off x="4237640" y="1172661"/>
            <a:ext cx="510998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Deliver Integrated &amp; Personalised Care, Support &amp; Solutions</a:t>
            </a:r>
          </a:p>
        </p:txBody>
      </p:sp>
      <p:sp>
        <p:nvSpPr>
          <p:cNvPr id="34" name="Rectangle: Rounded Corners 74">
            <a:extLst>
              <a:ext uri="{FF2B5EF4-FFF2-40B4-BE49-F238E27FC236}">
                <a16:creationId xmlns:a16="http://schemas.microsoft.com/office/drawing/2014/main" id="{960BA5BE-8F12-4BBE-ABB8-D7F6B116FC1B}"/>
              </a:ext>
            </a:extLst>
          </p:cNvPr>
          <p:cNvSpPr/>
          <p:nvPr/>
        </p:nvSpPr>
        <p:spPr>
          <a:xfrm>
            <a:off x="2314922" y="4449579"/>
            <a:ext cx="2203047" cy="307361"/>
          </a:xfrm>
          <a:prstGeom prst="roundRect">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Subscription Health Plans</a:t>
            </a:r>
          </a:p>
        </p:txBody>
      </p:sp>
      <p:sp>
        <p:nvSpPr>
          <p:cNvPr id="36" name="Rectangle: Rounded Corners 74">
            <a:extLst>
              <a:ext uri="{FF2B5EF4-FFF2-40B4-BE49-F238E27FC236}">
                <a16:creationId xmlns:a16="http://schemas.microsoft.com/office/drawing/2014/main" id="{29863DD6-83C9-4231-A39D-2570DB4FD45D}"/>
              </a:ext>
            </a:extLst>
          </p:cNvPr>
          <p:cNvSpPr/>
          <p:nvPr/>
        </p:nvSpPr>
        <p:spPr>
          <a:xfrm>
            <a:off x="6819662" y="4854899"/>
            <a:ext cx="2203047" cy="307361"/>
          </a:xfrm>
          <a:prstGeom prst="roundRect">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Prescriptions</a:t>
            </a:r>
          </a:p>
        </p:txBody>
      </p:sp>
      <p:sp>
        <p:nvSpPr>
          <p:cNvPr id="37" name="Rectangle: Rounded Corners 74">
            <a:extLst>
              <a:ext uri="{FF2B5EF4-FFF2-40B4-BE49-F238E27FC236}">
                <a16:creationId xmlns:a16="http://schemas.microsoft.com/office/drawing/2014/main" id="{8956BDDD-0F7D-4ADB-AA5C-1DAFDE84D349}"/>
              </a:ext>
            </a:extLst>
          </p:cNvPr>
          <p:cNvSpPr/>
          <p:nvPr/>
        </p:nvSpPr>
        <p:spPr>
          <a:xfrm>
            <a:off x="4569935" y="4443961"/>
            <a:ext cx="2203047" cy="308728"/>
          </a:xfrm>
          <a:prstGeom prst="roundRect">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Digital Consultations </a:t>
            </a:r>
          </a:p>
        </p:txBody>
      </p:sp>
      <p:sp>
        <p:nvSpPr>
          <p:cNvPr id="38" name="Rectangle: Rounded Corners 74">
            <a:extLst>
              <a:ext uri="{FF2B5EF4-FFF2-40B4-BE49-F238E27FC236}">
                <a16:creationId xmlns:a16="http://schemas.microsoft.com/office/drawing/2014/main" id="{3A8A7498-9CFD-4E5A-99BC-4D96321CB6FB}"/>
              </a:ext>
            </a:extLst>
          </p:cNvPr>
          <p:cNvSpPr/>
          <p:nvPr/>
        </p:nvSpPr>
        <p:spPr>
          <a:xfrm>
            <a:off x="6829601" y="4443960"/>
            <a:ext cx="2203047" cy="307361"/>
          </a:xfrm>
          <a:prstGeom prst="roundRect">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Community Healthcare </a:t>
            </a:r>
          </a:p>
        </p:txBody>
      </p:sp>
      <p:sp>
        <p:nvSpPr>
          <p:cNvPr id="39" name="Rectangle: Rounded Corners 74">
            <a:extLst>
              <a:ext uri="{FF2B5EF4-FFF2-40B4-BE49-F238E27FC236}">
                <a16:creationId xmlns:a16="http://schemas.microsoft.com/office/drawing/2014/main" id="{11883A7D-C2A2-4367-8C8B-E750305CD59F}"/>
              </a:ext>
            </a:extLst>
          </p:cNvPr>
          <p:cNvSpPr/>
          <p:nvPr/>
        </p:nvSpPr>
        <p:spPr>
          <a:xfrm>
            <a:off x="2311144" y="4855949"/>
            <a:ext cx="2203047" cy="307361"/>
          </a:xfrm>
          <a:prstGeom prst="roundRect">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Online Store</a:t>
            </a:r>
          </a:p>
        </p:txBody>
      </p:sp>
      <p:sp>
        <p:nvSpPr>
          <p:cNvPr id="40" name="Rectangle: Rounded Corners 74">
            <a:extLst>
              <a:ext uri="{FF2B5EF4-FFF2-40B4-BE49-F238E27FC236}">
                <a16:creationId xmlns:a16="http://schemas.microsoft.com/office/drawing/2014/main" id="{052951B9-4C2B-4609-AFE9-F63CDA395407}"/>
              </a:ext>
            </a:extLst>
          </p:cNvPr>
          <p:cNvSpPr/>
          <p:nvPr/>
        </p:nvSpPr>
        <p:spPr>
          <a:xfrm>
            <a:off x="4557929" y="4845612"/>
            <a:ext cx="2203047" cy="307361"/>
          </a:xfrm>
          <a:prstGeom prst="roundRect">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Pharmacy Services</a:t>
            </a:r>
          </a:p>
        </p:txBody>
      </p:sp>
      <p:sp>
        <p:nvSpPr>
          <p:cNvPr id="41" name="Rectangle: Rounded Corners 74">
            <a:extLst>
              <a:ext uri="{FF2B5EF4-FFF2-40B4-BE49-F238E27FC236}">
                <a16:creationId xmlns:a16="http://schemas.microsoft.com/office/drawing/2014/main" id="{FA303AEB-6FD6-4BCC-A324-FC0D12D17606}"/>
              </a:ext>
            </a:extLst>
          </p:cNvPr>
          <p:cNvSpPr/>
          <p:nvPr/>
        </p:nvSpPr>
        <p:spPr>
          <a:xfrm>
            <a:off x="9084614" y="4447955"/>
            <a:ext cx="2109687" cy="307361"/>
          </a:xfrm>
          <a:prstGeom prst="roundRect">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Campaigns</a:t>
            </a: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 </a:t>
            </a:r>
          </a:p>
        </p:txBody>
      </p:sp>
      <p:sp>
        <p:nvSpPr>
          <p:cNvPr id="42" name="Rectangle: Rounded Corners 74">
            <a:extLst>
              <a:ext uri="{FF2B5EF4-FFF2-40B4-BE49-F238E27FC236}">
                <a16:creationId xmlns:a16="http://schemas.microsoft.com/office/drawing/2014/main" id="{893BAF3A-962F-411A-A928-921200D26121}"/>
              </a:ext>
            </a:extLst>
          </p:cNvPr>
          <p:cNvSpPr/>
          <p:nvPr/>
        </p:nvSpPr>
        <p:spPr>
          <a:xfrm>
            <a:off x="9101273" y="4841739"/>
            <a:ext cx="2109687" cy="320521"/>
          </a:xfrm>
          <a:prstGeom prst="roundRect">
            <a:avLst/>
          </a:prstGeom>
          <a:gradFill flip="none" rotWithShape="1">
            <a:gsLst>
              <a:gs pos="0">
                <a:srgbClr val="FFB91B">
                  <a:tint val="66000"/>
                  <a:satMod val="160000"/>
                </a:srgbClr>
              </a:gs>
              <a:gs pos="50000">
                <a:srgbClr val="FFB91B">
                  <a:tint val="44500"/>
                  <a:satMod val="160000"/>
                </a:srgbClr>
              </a:gs>
              <a:gs pos="100000">
                <a:srgbClr val="FFB91B">
                  <a:tint val="23500"/>
                  <a:satMod val="160000"/>
                </a:srgb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Health Hub</a:t>
            </a:r>
          </a:p>
        </p:txBody>
      </p:sp>
    </p:spTree>
    <p:extLst>
      <p:ext uri="{BB962C8B-B14F-4D97-AF65-F5344CB8AC3E}">
        <p14:creationId xmlns:p14="http://schemas.microsoft.com/office/powerpoint/2010/main" val="2207584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ight Brace 32">
            <a:extLst>
              <a:ext uri="{FF2B5EF4-FFF2-40B4-BE49-F238E27FC236}">
                <a16:creationId xmlns:a16="http://schemas.microsoft.com/office/drawing/2014/main" id="{A1C1BD2A-5C67-477E-8A26-D498774C2A92}"/>
              </a:ext>
            </a:extLst>
          </p:cNvPr>
          <p:cNvSpPr/>
          <p:nvPr/>
        </p:nvSpPr>
        <p:spPr>
          <a:xfrm rot="5400000" flipH="1">
            <a:off x="5988836" y="44152"/>
            <a:ext cx="155532" cy="9502059"/>
          </a:xfrm>
          <a:prstGeom prst="rightBrac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Right Brace 31">
            <a:extLst>
              <a:ext uri="{FF2B5EF4-FFF2-40B4-BE49-F238E27FC236}">
                <a16:creationId xmlns:a16="http://schemas.microsoft.com/office/drawing/2014/main" id="{324FC1F8-B9A6-4C4D-A396-71297E76D165}"/>
              </a:ext>
            </a:extLst>
          </p:cNvPr>
          <p:cNvSpPr/>
          <p:nvPr/>
        </p:nvSpPr>
        <p:spPr>
          <a:xfrm rot="5400000" flipH="1">
            <a:off x="5933429" y="-745117"/>
            <a:ext cx="147803" cy="4921134"/>
          </a:xfrm>
          <a:prstGeom prst="rightBrac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9726229" y="4921674"/>
            <a:ext cx="2373324" cy="307777"/>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Health Hub</a:t>
            </a:r>
          </a:p>
        </p:txBody>
      </p:sp>
      <p:sp>
        <p:nvSpPr>
          <p:cNvPr id="6" name="TextBox 5"/>
          <p:cNvSpPr txBox="1"/>
          <p:nvPr/>
        </p:nvSpPr>
        <p:spPr>
          <a:xfrm>
            <a:off x="4292952" y="1837221"/>
            <a:ext cx="3847313" cy="338554"/>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Digital Consultations</a:t>
            </a:r>
          </a:p>
        </p:txBody>
      </p:sp>
      <p:sp>
        <p:nvSpPr>
          <p:cNvPr id="13" name="TextBox 12"/>
          <p:cNvSpPr txBox="1"/>
          <p:nvPr/>
        </p:nvSpPr>
        <p:spPr>
          <a:xfrm>
            <a:off x="2430659" y="4920420"/>
            <a:ext cx="2387213" cy="338554"/>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Online Store</a:t>
            </a:r>
          </a:p>
        </p:txBody>
      </p:sp>
      <p:sp>
        <p:nvSpPr>
          <p:cNvPr id="43" name="TextBox 42">
            <a:extLst>
              <a:ext uri="{FF2B5EF4-FFF2-40B4-BE49-F238E27FC236}">
                <a16:creationId xmlns:a16="http://schemas.microsoft.com/office/drawing/2014/main" id="{48E417E8-DD75-4311-8B6A-C919AF3A656B}"/>
              </a:ext>
            </a:extLst>
          </p:cNvPr>
          <p:cNvSpPr txBox="1"/>
          <p:nvPr/>
        </p:nvSpPr>
        <p:spPr>
          <a:xfrm>
            <a:off x="413717" y="1855499"/>
            <a:ext cx="3827208" cy="338554"/>
          </a:xfrm>
          <a:prstGeom prst="rect">
            <a:avLst/>
          </a:prstGeom>
          <a:solidFill>
            <a:srgbClr val="FFC000"/>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a:ea typeface="+mn-ea"/>
                <a:cs typeface="Calibri"/>
              </a:rPr>
              <a:t>Subscription Health Plans</a:t>
            </a:r>
            <a:endPar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 name="TextBox 43">
            <a:extLst>
              <a:ext uri="{FF2B5EF4-FFF2-40B4-BE49-F238E27FC236}">
                <a16:creationId xmlns:a16="http://schemas.microsoft.com/office/drawing/2014/main" id="{A21AD104-5114-40FF-9688-BCC4EDF3679C}"/>
              </a:ext>
            </a:extLst>
          </p:cNvPr>
          <p:cNvSpPr txBox="1"/>
          <p:nvPr/>
        </p:nvSpPr>
        <p:spPr>
          <a:xfrm>
            <a:off x="4843531" y="4921674"/>
            <a:ext cx="2374748" cy="338554"/>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Pharmacy Services </a:t>
            </a:r>
          </a:p>
        </p:txBody>
      </p:sp>
      <p:sp>
        <p:nvSpPr>
          <p:cNvPr id="45" name="TextBox 44">
            <a:extLst>
              <a:ext uri="{FF2B5EF4-FFF2-40B4-BE49-F238E27FC236}">
                <a16:creationId xmlns:a16="http://schemas.microsoft.com/office/drawing/2014/main" id="{CB95859C-208E-4B5E-8070-9F440D887067}"/>
              </a:ext>
            </a:extLst>
          </p:cNvPr>
          <p:cNvSpPr txBox="1"/>
          <p:nvPr/>
        </p:nvSpPr>
        <p:spPr>
          <a:xfrm>
            <a:off x="7256781" y="4929978"/>
            <a:ext cx="2399678" cy="338554"/>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Prescriptions</a:t>
            </a:r>
          </a:p>
        </p:txBody>
      </p:sp>
      <p:sp>
        <p:nvSpPr>
          <p:cNvPr id="46" name="TextBox 45">
            <a:extLst>
              <a:ext uri="{FF2B5EF4-FFF2-40B4-BE49-F238E27FC236}">
                <a16:creationId xmlns:a16="http://schemas.microsoft.com/office/drawing/2014/main" id="{DC0C4D1B-ED9B-4269-A1AD-73D19366EB15}"/>
              </a:ext>
            </a:extLst>
          </p:cNvPr>
          <p:cNvSpPr txBox="1"/>
          <p:nvPr/>
        </p:nvSpPr>
        <p:spPr>
          <a:xfrm>
            <a:off x="26175" y="4929979"/>
            <a:ext cx="2352789" cy="338554"/>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Campaigns</a:t>
            </a:r>
          </a:p>
        </p:txBody>
      </p:sp>
      <p:sp>
        <p:nvSpPr>
          <p:cNvPr id="47" name="TextBox 46">
            <a:extLst>
              <a:ext uri="{FF2B5EF4-FFF2-40B4-BE49-F238E27FC236}">
                <a16:creationId xmlns:a16="http://schemas.microsoft.com/office/drawing/2014/main" id="{4D6DE4A0-2C89-4369-969B-1CFC08ACA610}"/>
              </a:ext>
            </a:extLst>
          </p:cNvPr>
          <p:cNvSpPr txBox="1"/>
          <p:nvPr/>
        </p:nvSpPr>
        <p:spPr>
          <a:xfrm>
            <a:off x="8177076" y="1826923"/>
            <a:ext cx="3847313" cy="338554"/>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Community Healthcare </a:t>
            </a:r>
          </a:p>
        </p:txBody>
      </p:sp>
      <p:sp>
        <p:nvSpPr>
          <p:cNvPr id="53" name="TextBox 52">
            <a:extLst>
              <a:ext uri="{FF2B5EF4-FFF2-40B4-BE49-F238E27FC236}">
                <a16:creationId xmlns:a16="http://schemas.microsoft.com/office/drawing/2014/main" id="{8CBC0C5F-8036-4145-86EE-273DD91DCC87}"/>
              </a:ext>
            </a:extLst>
          </p:cNvPr>
          <p:cNvSpPr txBox="1"/>
          <p:nvPr/>
        </p:nvSpPr>
        <p:spPr>
          <a:xfrm>
            <a:off x="4314469" y="2287114"/>
            <a:ext cx="3835065" cy="861774"/>
          </a:xfrm>
          <a:prstGeom prst="rect">
            <a:avLst/>
          </a:prstGeom>
        </p:spPr>
        <p:style>
          <a:lnRef idx="0">
            <a:scrgbClr r="0" g="0" b="0"/>
          </a:lnRef>
          <a:fillRef idx="1001">
            <a:schemeClr val="lt2"/>
          </a:fillRef>
          <a:effectRef idx="0">
            <a:scrgbClr r="0" g="0" b="0"/>
          </a:effectRef>
          <a:fontRef idx="major"/>
        </p:style>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Online Doctor via 3</a:t>
            </a:r>
            <a:r>
              <a:rPr kumimoji="0" lang="en-GB" sz="1300" b="0" i="0" u="none" strike="noStrike" kern="1200" cap="none" spc="0" normalizeH="0" baseline="30000" noProof="0" dirty="0">
                <a:ln>
                  <a:noFill/>
                </a:ln>
                <a:solidFill>
                  <a:prstClr val="black"/>
                </a:solidFill>
                <a:effectLst/>
                <a:uLnTx/>
                <a:uFillTx/>
                <a:latin typeface="Calibri" panose="020F0502020204030204" pitchFamily="34" charset="0"/>
                <a:ea typeface="+mj-ea"/>
                <a:cs typeface="Calibri" panose="020F0502020204030204" pitchFamily="34" charset="0"/>
              </a:rPr>
              <a:t>rd</a:t>
            </a: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party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1300" b="0" i="0" u="none" strike="noStrike" kern="1200" cap="none" spc="0" normalizeH="0" baseline="0" noProof="0" dirty="0">
                <a:ln>
                  <a:noFill/>
                </a:ln>
                <a:solidFill>
                  <a:prstClr val="black"/>
                </a:solidFill>
                <a:effectLst/>
                <a:uLnTx/>
                <a:uFillTx/>
                <a:latin typeface="Calibri"/>
                <a:ea typeface="+mj-ea"/>
                <a:cs typeface="Calibri"/>
              </a:rPr>
              <a:t> Bookable Online Pharmacist video consultations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1300" b="0" i="0" u="none" strike="noStrike" kern="1200" cap="none" spc="0" normalizeH="0" baseline="0" noProof="0" dirty="0">
                <a:ln>
                  <a:noFill/>
                </a:ln>
                <a:solidFill>
                  <a:prstClr val="black"/>
                </a:solidFill>
                <a:effectLst/>
                <a:uLnTx/>
                <a:uFillTx/>
                <a:latin typeface="Calibri"/>
                <a:ea typeface="+mj-ea"/>
                <a:cs typeface="Calibri"/>
              </a:rPr>
              <a:t> Access to members data to aid consultation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a:ea typeface="+mj-ea"/>
              <a:cs typeface="Calibri"/>
            </a:endParaRPr>
          </a:p>
        </p:txBody>
      </p:sp>
      <p:sp>
        <p:nvSpPr>
          <p:cNvPr id="54" name="TextBox 53">
            <a:extLst>
              <a:ext uri="{FF2B5EF4-FFF2-40B4-BE49-F238E27FC236}">
                <a16:creationId xmlns:a16="http://schemas.microsoft.com/office/drawing/2014/main" id="{6E5F5D1F-74C4-45B2-A56B-4ABB1263FB91}"/>
              </a:ext>
            </a:extLst>
          </p:cNvPr>
          <p:cNvSpPr txBox="1"/>
          <p:nvPr/>
        </p:nvSpPr>
        <p:spPr>
          <a:xfrm>
            <a:off x="2424419" y="5319634"/>
            <a:ext cx="2330437" cy="646331"/>
          </a:xfrm>
          <a:prstGeom prst="rect">
            <a:avLst/>
          </a:prstGeom>
        </p:spPr>
        <p:style>
          <a:lnRef idx="0">
            <a:scrgbClr r="0" g="0" b="0"/>
          </a:lnRef>
          <a:fillRef idx="1001">
            <a:schemeClr val="lt2"/>
          </a:fillRef>
          <a:effectRef idx="0">
            <a:scrgbClr r="0" g="0" b="0"/>
          </a:effectRef>
          <a:fontRef idx="major"/>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Comprehensive over the counter and P-Med  product ranges that are competitively priced </a:t>
            </a:r>
          </a:p>
        </p:txBody>
      </p:sp>
      <p:sp>
        <p:nvSpPr>
          <p:cNvPr id="58" name="object 3">
            <a:extLst>
              <a:ext uri="{FF2B5EF4-FFF2-40B4-BE49-F238E27FC236}">
                <a16:creationId xmlns:a16="http://schemas.microsoft.com/office/drawing/2014/main" id="{BC29D395-B142-4484-B53C-82DC567F50C1}"/>
              </a:ext>
            </a:extLst>
          </p:cNvPr>
          <p:cNvSpPr txBox="1">
            <a:spLocks noGrp="1"/>
          </p:cNvSpPr>
          <p:nvPr>
            <p:ph type="title"/>
          </p:nvPr>
        </p:nvSpPr>
        <p:spPr>
          <a:xfrm>
            <a:off x="2144855" y="268437"/>
            <a:ext cx="9512528" cy="624885"/>
          </a:xfrm>
          <a:prstGeom prst="rect">
            <a:avLst/>
          </a:prstGeom>
        </p:spPr>
        <p:txBody>
          <a:bodyPr vert="horz" wrap="square" lIns="0" tIns="9242" rIns="0" bIns="0" rtlCol="0" anchor="ctr">
            <a:spAutoFit/>
          </a:bodyPr>
          <a:lstStyle/>
          <a:p>
            <a:pPr marL="7701" algn="l">
              <a:lnSpc>
                <a:spcPct val="100000"/>
              </a:lnSpc>
              <a:spcBef>
                <a:spcPts val="73"/>
              </a:spcBef>
            </a:pPr>
            <a:r>
              <a:rPr lang="en-GB" sz="4000" b="1" spc="-88" dirty="0">
                <a:solidFill>
                  <a:srgbClr val="FAB428"/>
                </a:solidFill>
                <a:latin typeface="Calibri" panose="020F0502020204030204" pitchFamily="34" charset="0"/>
                <a:cs typeface="Calibri" panose="020F0502020204030204" pitchFamily="34" charset="0"/>
              </a:rPr>
              <a:t>Key Components Summary – 5 year view </a:t>
            </a:r>
            <a:endParaRPr sz="4000" b="1" spc="-149" dirty="0">
              <a:solidFill>
                <a:srgbClr val="FAB428"/>
              </a:solidFill>
              <a:latin typeface="Calibri" panose="020F0502020204030204" pitchFamily="34" charset="0"/>
              <a:cs typeface="Calibri" panose="020F0502020204030204" pitchFamily="34" charset="0"/>
            </a:endParaRPr>
          </a:p>
        </p:txBody>
      </p:sp>
      <p:sp>
        <p:nvSpPr>
          <p:cNvPr id="59" name="TextBox 58">
            <a:extLst>
              <a:ext uri="{FF2B5EF4-FFF2-40B4-BE49-F238E27FC236}">
                <a16:creationId xmlns:a16="http://schemas.microsoft.com/office/drawing/2014/main" id="{BEAB2418-31E0-475E-AFD3-4CE3D757965B}"/>
              </a:ext>
            </a:extLst>
          </p:cNvPr>
          <p:cNvSpPr txBox="1"/>
          <p:nvPr/>
        </p:nvSpPr>
        <p:spPr>
          <a:xfrm>
            <a:off x="9726229" y="5282134"/>
            <a:ext cx="2373324" cy="461665"/>
          </a:xfrm>
          <a:prstGeom prst="rect">
            <a:avLst/>
          </a:prstGeom>
        </p:spPr>
        <p:style>
          <a:lnRef idx="0">
            <a:scrgbClr r="0" g="0" b="0"/>
          </a:lnRef>
          <a:fillRef idx="1001">
            <a:schemeClr val="lt2"/>
          </a:fillRef>
          <a:effectRef idx="0">
            <a:scrgbClr r="0" g="0" b="0"/>
          </a:effectRef>
          <a:fontRef idx="major"/>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Go to place to Members Health questions and queries </a:t>
            </a:r>
          </a:p>
        </p:txBody>
      </p:sp>
      <p:sp>
        <p:nvSpPr>
          <p:cNvPr id="60" name="TextBox 59">
            <a:extLst>
              <a:ext uri="{FF2B5EF4-FFF2-40B4-BE49-F238E27FC236}">
                <a16:creationId xmlns:a16="http://schemas.microsoft.com/office/drawing/2014/main" id="{CAEE2590-BA28-4FFE-B511-AE5A99C69C14}"/>
              </a:ext>
            </a:extLst>
          </p:cNvPr>
          <p:cNvSpPr txBox="1"/>
          <p:nvPr/>
        </p:nvSpPr>
        <p:spPr>
          <a:xfrm>
            <a:off x="24746" y="5306646"/>
            <a:ext cx="2355649" cy="1015663"/>
          </a:xfrm>
          <a:prstGeom prst="rect">
            <a:avLst/>
          </a:prstGeom>
        </p:spPr>
        <p:style>
          <a:lnRef idx="0">
            <a:scrgbClr r="0" g="0" b="0"/>
          </a:lnRef>
          <a:fillRef idx="1001">
            <a:schemeClr val="lt2"/>
          </a:fillRef>
          <a:effectRef idx="0">
            <a:scrgbClr r="0" g="0" b="0"/>
          </a:effectRef>
          <a:fontRef idx="major"/>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Dedicated campaigning area for causes chosen by our members &amp; working with other co-operatives with an ambition to drive law change</a:t>
            </a:r>
          </a:p>
        </p:txBody>
      </p:sp>
      <p:sp>
        <p:nvSpPr>
          <p:cNvPr id="61" name="TextBox 60">
            <a:extLst>
              <a:ext uri="{FF2B5EF4-FFF2-40B4-BE49-F238E27FC236}">
                <a16:creationId xmlns:a16="http://schemas.microsoft.com/office/drawing/2014/main" id="{42D53D40-CC13-4737-8501-12A18F4319FC}"/>
              </a:ext>
            </a:extLst>
          </p:cNvPr>
          <p:cNvSpPr txBox="1"/>
          <p:nvPr/>
        </p:nvSpPr>
        <p:spPr>
          <a:xfrm>
            <a:off x="7269396" y="5274805"/>
            <a:ext cx="2406810" cy="646331"/>
          </a:xfrm>
          <a:prstGeom prst="rect">
            <a:avLst/>
          </a:prstGeom>
        </p:spPr>
        <p:style>
          <a:lnRef idx="0">
            <a:scrgbClr r="0" g="0" b="0"/>
          </a:lnRef>
          <a:fillRef idx="1001">
            <a:schemeClr val="lt2"/>
          </a:fillRef>
          <a:effectRef idx="0">
            <a:scrgbClr r="0" g="0" b="0"/>
          </a:effectRef>
          <a:fontRef idx="major"/>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Remote prescription delivery operation offering free prescription delivery across UK</a:t>
            </a:r>
          </a:p>
        </p:txBody>
      </p:sp>
      <p:sp>
        <p:nvSpPr>
          <p:cNvPr id="62" name="TextBox 61">
            <a:extLst>
              <a:ext uri="{FF2B5EF4-FFF2-40B4-BE49-F238E27FC236}">
                <a16:creationId xmlns:a16="http://schemas.microsoft.com/office/drawing/2014/main" id="{6E6BB6AC-4636-4C41-88EF-C7BCB56F3638}"/>
              </a:ext>
            </a:extLst>
          </p:cNvPr>
          <p:cNvSpPr txBox="1"/>
          <p:nvPr/>
        </p:nvSpPr>
        <p:spPr>
          <a:xfrm>
            <a:off x="413717" y="2280530"/>
            <a:ext cx="3835065" cy="1692771"/>
          </a:xfrm>
          <a:prstGeom prst="rect">
            <a:avLst/>
          </a:prstGeom>
          <a:ln>
            <a:noFill/>
          </a:ln>
        </p:spPr>
        <p:style>
          <a:lnRef idx="0">
            <a:scrgbClr r="0" g="0" b="0"/>
          </a:lnRef>
          <a:fillRef idx="1001">
            <a:schemeClr val="lt2"/>
          </a:fillRef>
          <a:effectRef idx="0">
            <a:scrgbClr r="0" g="0" b="0"/>
          </a:effectRef>
          <a:fontRef idx="major"/>
        </p:style>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Condition led subscription proposition for a range of preventative and curative health needs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Digitally enabled - Using member data &amp; for the fulfilment of consultations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1300" b="0" i="0" u="none" strike="noStrike" kern="1200" cap="none" spc="0" normalizeH="0" baseline="0" noProof="0" dirty="0">
                <a:ln>
                  <a:noFill/>
                </a:ln>
                <a:solidFill>
                  <a:prstClr val="black"/>
                </a:solidFill>
                <a:effectLst/>
                <a:uLnTx/>
                <a:uFillTx/>
                <a:latin typeface="Calibri"/>
                <a:ea typeface="+mj-ea"/>
                <a:cs typeface="Calibri"/>
              </a:rPr>
              <a:t> Tailored plans that incorporate integrated incentives and discounts from other trading groups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1300" b="0" i="0" u="none" strike="noStrike" kern="1200" cap="none" spc="0" normalizeH="0" baseline="0" noProof="0" dirty="0">
                <a:ln>
                  <a:noFill/>
                </a:ln>
                <a:solidFill>
                  <a:prstClr val="black"/>
                </a:solidFill>
                <a:effectLst/>
                <a:uLnTx/>
                <a:uFillTx/>
                <a:latin typeface="Calibri"/>
                <a:ea typeface="+mj-ea"/>
                <a:cs typeface="Calibri"/>
              </a:rPr>
              <a:t>Collaboration with local providers of bespoke services to create all round service </a:t>
            </a:r>
          </a:p>
        </p:txBody>
      </p:sp>
      <p:sp>
        <p:nvSpPr>
          <p:cNvPr id="63" name="TextBox 62">
            <a:extLst>
              <a:ext uri="{FF2B5EF4-FFF2-40B4-BE49-F238E27FC236}">
                <a16:creationId xmlns:a16="http://schemas.microsoft.com/office/drawing/2014/main" id="{1ED74F35-4865-4069-AB7C-278E5374E13A}"/>
              </a:ext>
            </a:extLst>
          </p:cNvPr>
          <p:cNvSpPr txBox="1"/>
          <p:nvPr/>
        </p:nvSpPr>
        <p:spPr>
          <a:xfrm>
            <a:off x="4824751" y="5324724"/>
            <a:ext cx="2374749" cy="646331"/>
          </a:xfrm>
          <a:prstGeom prst="rect">
            <a:avLst/>
          </a:prstGeom>
        </p:spPr>
        <p:style>
          <a:lnRef idx="0">
            <a:scrgbClr r="0" g="0" b="0"/>
          </a:lnRef>
          <a:fillRef idx="1001">
            <a:schemeClr val="lt2"/>
          </a:fillRef>
          <a:effectRef idx="0">
            <a:scrgbClr r="0" g="0" b="0"/>
          </a:effectRef>
          <a:fontRef idx="major"/>
        </p:style>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j-ea"/>
                <a:cs typeface="Calibri"/>
              </a:rPr>
              <a:t>Traditional pharmacy services offered digitally and physically through food stores</a:t>
            </a:r>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64" name="TextBox 63">
            <a:extLst>
              <a:ext uri="{FF2B5EF4-FFF2-40B4-BE49-F238E27FC236}">
                <a16:creationId xmlns:a16="http://schemas.microsoft.com/office/drawing/2014/main" id="{DF179101-C236-4B69-8DD3-7EBDDD6DE719}"/>
              </a:ext>
            </a:extLst>
          </p:cNvPr>
          <p:cNvSpPr txBox="1"/>
          <p:nvPr/>
        </p:nvSpPr>
        <p:spPr>
          <a:xfrm>
            <a:off x="8206664" y="2287114"/>
            <a:ext cx="3804133" cy="1492716"/>
          </a:xfrm>
          <a:prstGeom prst="rect">
            <a:avLst/>
          </a:prstGeom>
        </p:spPr>
        <p:style>
          <a:lnRef idx="0">
            <a:scrgbClr r="0" g="0" b="0"/>
          </a:lnRef>
          <a:fillRef idx="1001">
            <a:schemeClr val="lt2"/>
          </a:fillRef>
          <a:effectRef idx="0">
            <a:scrgbClr r="0" g="0" b="0"/>
          </a:effectRef>
          <a:fontRef idx="major"/>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Access to physical Healthcare services within local communities – i.e. prescription collection points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1300" b="0" i="0" u="none" strike="noStrike" kern="1200" cap="none" spc="0" normalizeH="0" baseline="0" noProof="0" dirty="0">
                <a:ln>
                  <a:noFill/>
                </a:ln>
                <a:solidFill>
                  <a:prstClr val="black"/>
                </a:solidFill>
                <a:effectLst/>
                <a:uLnTx/>
                <a:uFillTx/>
                <a:latin typeface="Calibri"/>
                <a:ea typeface="+mj-ea"/>
                <a:cs typeface="Calibri"/>
              </a:rPr>
              <a:t>Collaboration with local providers of bespoke services to create all round service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Work with community partners to provide services to local community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Champion a community give-back scheme</a:t>
            </a:r>
          </a:p>
        </p:txBody>
      </p:sp>
      <p:sp>
        <p:nvSpPr>
          <p:cNvPr id="30" name="TextBox 29">
            <a:extLst>
              <a:ext uri="{FF2B5EF4-FFF2-40B4-BE49-F238E27FC236}">
                <a16:creationId xmlns:a16="http://schemas.microsoft.com/office/drawing/2014/main" id="{DF781E3A-7576-4D3D-9640-763DEE26CB26}"/>
              </a:ext>
            </a:extLst>
          </p:cNvPr>
          <p:cNvSpPr txBox="1"/>
          <p:nvPr/>
        </p:nvSpPr>
        <p:spPr>
          <a:xfrm>
            <a:off x="4248782" y="4370822"/>
            <a:ext cx="3610088" cy="338554"/>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Healthcare Basics-  Done Brilliantly </a:t>
            </a:r>
          </a:p>
        </p:txBody>
      </p:sp>
      <p:sp>
        <p:nvSpPr>
          <p:cNvPr id="27" name="Rectangle 26" descr="Heart">
            <a:extLst>
              <a:ext uri="{FF2B5EF4-FFF2-40B4-BE49-F238E27FC236}">
                <a16:creationId xmlns:a16="http://schemas.microsoft.com/office/drawing/2014/main" id="{B293DAC3-84CD-4A89-9BD4-FAC3C6001F35}"/>
              </a:ext>
            </a:extLst>
          </p:cNvPr>
          <p:cNvSpPr/>
          <p:nvPr/>
        </p:nvSpPr>
        <p:spPr>
          <a:xfrm>
            <a:off x="7460833" y="4315558"/>
            <a:ext cx="398037" cy="44422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p:spPr>
      </p:sp>
      <p:sp>
        <p:nvSpPr>
          <p:cNvPr id="21" name="TextBox 20">
            <a:extLst>
              <a:ext uri="{FF2B5EF4-FFF2-40B4-BE49-F238E27FC236}">
                <a16:creationId xmlns:a16="http://schemas.microsoft.com/office/drawing/2014/main" id="{E29FC142-D9D7-4DF7-9F80-499A671D91F5}"/>
              </a:ext>
            </a:extLst>
          </p:cNvPr>
          <p:cNvSpPr txBox="1"/>
          <p:nvPr/>
        </p:nvSpPr>
        <p:spPr>
          <a:xfrm>
            <a:off x="1795628" y="1294012"/>
            <a:ext cx="8440110" cy="338554"/>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Your Coop Health Plan -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Building long term relationships by maximising the use of Technology </a:t>
            </a:r>
          </a:p>
        </p:txBody>
      </p:sp>
      <p:sp>
        <p:nvSpPr>
          <p:cNvPr id="26" name="Rectangle 25" descr="Smart Phone">
            <a:extLst>
              <a:ext uri="{FF2B5EF4-FFF2-40B4-BE49-F238E27FC236}">
                <a16:creationId xmlns:a16="http://schemas.microsoft.com/office/drawing/2014/main" id="{B158932D-36CE-4C4B-AB68-9648BAB23B75}"/>
              </a:ext>
            </a:extLst>
          </p:cNvPr>
          <p:cNvSpPr/>
          <p:nvPr/>
        </p:nvSpPr>
        <p:spPr>
          <a:xfrm rot="10800000">
            <a:off x="9802792" y="1294011"/>
            <a:ext cx="432946" cy="31106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Tree>
    <p:extLst>
      <p:ext uri="{BB962C8B-B14F-4D97-AF65-F5344CB8AC3E}">
        <p14:creationId xmlns:p14="http://schemas.microsoft.com/office/powerpoint/2010/main" val="64575663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ight Brace 32">
            <a:extLst>
              <a:ext uri="{FF2B5EF4-FFF2-40B4-BE49-F238E27FC236}">
                <a16:creationId xmlns:a16="http://schemas.microsoft.com/office/drawing/2014/main" id="{A1C1BD2A-5C67-477E-8A26-D498774C2A92}"/>
              </a:ext>
            </a:extLst>
          </p:cNvPr>
          <p:cNvSpPr/>
          <p:nvPr/>
        </p:nvSpPr>
        <p:spPr>
          <a:xfrm rot="5400000" flipH="1">
            <a:off x="5988836" y="44152"/>
            <a:ext cx="155532" cy="9502059"/>
          </a:xfrm>
          <a:prstGeom prst="rightBrac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Right Brace 31">
            <a:extLst>
              <a:ext uri="{FF2B5EF4-FFF2-40B4-BE49-F238E27FC236}">
                <a16:creationId xmlns:a16="http://schemas.microsoft.com/office/drawing/2014/main" id="{324FC1F8-B9A6-4C4D-A396-71297E76D165}"/>
              </a:ext>
            </a:extLst>
          </p:cNvPr>
          <p:cNvSpPr/>
          <p:nvPr/>
        </p:nvSpPr>
        <p:spPr>
          <a:xfrm rot="5400000" flipH="1">
            <a:off x="5933429" y="-745117"/>
            <a:ext cx="147803" cy="4921134"/>
          </a:xfrm>
          <a:prstGeom prst="rightBrac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9726229" y="4921674"/>
            <a:ext cx="2373324" cy="307777"/>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Health Hub</a:t>
            </a:r>
          </a:p>
        </p:txBody>
      </p:sp>
      <p:sp>
        <p:nvSpPr>
          <p:cNvPr id="6" name="TextBox 5"/>
          <p:cNvSpPr txBox="1"/>
          <p:nvPr/>
        </p:nvSpPr>
        <p:spPr>
          <a:xfrm>
            <a:off x="4292952" y="1837221"/>
            <a:ext cx="3847313" cy="338554"/>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Digital Consultations</a:t>
            </a:r>
          </a:p>
        </p:txBody>
      </p:sp>
      <p:sp>
        <p:nvSpPr>
          <p:cNvPr id="13" name="TextBox 12"/>
          <p:cNvSpPr txBox="1"/>
          <p:nvPr/>
        </p:nvSpPr>
        <p:spPr>
          <a:xfrm>
            <a:off x="2430659" y="4920420"/>
            <a:ext cx="2387213" cy="338554"/>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Online Store</a:t>
            </a:r>
          </a:p>
        </p:txBody>
      </p:sp>
      <p:sp>
        <p:nvSpPr>
          <p:cNvPr id="43" name="TextBox 42">
            <a:extLst>
              <a:ext uri="{FF2B5EF4-FFF2-40B4-BE49-F238E27FC236}">
                <a16:creationId xmlns:a16="http://schemas.microsoft.com/office/drawing/2014/main" id="{48E417E8-DD75-4311-8B6A-C919AF3A656B}"/>
              </a:ext>
            </a:extLst>
          </p:cNvPr>
          <p:cNvSpPr txBox="1"/>
          <p:nvPr/>
        </p:nvSpPr>
        <p:spPr>
          <a:xfrm>
            <a:off x="413717" y="1855499"/>
            <a:ext cx="3827208" cy="338554"/>
          </a:xfrm>
          <a:prstGeom prst="rect">
            <a:avLst/>
          </a:prstGeom>
          <a:solidFill>
            <a:srgbClr val="FFC000"/>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a:ea typeface="+mn-ea"/>
                <a:cs typeface="Calibri"/>
              </a:rPr>
              <a:t>Subscription Health Plans</a:t>
            </a:r>
            <a:endPar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 name="TextBox 43">
            <a:extLst>
              <a:ext uri="{FF2B5EF4-FFF2-40B4-BE49-F238E27FC236}">
                <a16:creationId xmlns:a16="http://schemas.microsoft.com/office/drawing/2014/main" id="{A21AD104-5114-40FF-9688-BCC4EDF3679C}"/>
              </a:ext>
            </a:extLst>
          </p:cNvPr>
          <p:cNvSpPr txBox="1"/>
          <p:nvPr/>
        </p:nvSpPr>
        <p:spPr>
          <a:xfrm>
            <a:off x="4843530" y="4921674"/>
            <a:ext cx="2387213" cy="338554"/>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Pharmacy Services </a:t>
            </a:r>
          </a:p>
        </p:txBody>
      </p:sp>
      <p:sp>
        <p:nvSpPr>
          <p:cNvPr id="45" name="TextBox 44">
            <a:extLst>
              <a:ext uri="{FF2B5EF4-FFF2-40B4-BE49-F238E27FC236}">
                <a16:creationId xmlns:a16="http://schemas.microsoft.com/office/drawing/2014/main" id="{CB95859C-208E-4B5E-8070-9F440D887067}"/>
              </a:ext>
            </a:extLst>
          </p:cNvPr>
          <p:cNvSpPr txBox="1"/>
          <p:nvPr/>
        </p:nvSpPr>
        <p:spPr>
          <a:xfrm>
            <a:off x="7272415" y="4913325"/>
            <a:ext cx="2399678" cy="338554"/>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Prescriptions</a:t>
            </a:r>
          </a:p>
        </p:txBody>
      </p:sp>
      <p:sp>
        <p:nvSpPr>
          <p:cNvPr id="46" name="TextBox 45">
            <a:extLst>
              <a:ext uri="{FF2B5EF4-FFF2-40B4-BE49-F238E27FC236}">
                <a16:creationId xmlns:a16="http://schemas.microsoft.com/office/drawing/2014/main" id="{DC0C4D1B-ED9B-4269-A1AD-73D19366EB15}"/>
              </a:ext>
            </a:extLst>
          </p:cNvPr>
          <p:cNvSpPr txBox="1"/>
          <p:nvPr/>
        </p:nvSpPr>
        <p:spPr>
          <a:xfrm>
            <a:off x="26175" y="4929979"/>
            <a:ext cx="2352789" cy="338554"/>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Campaigns</a:t>
            </a:r>
          </a:p>
        </p:txBody>
      </p:sp>
      <p:sp>
        <p:nvSpPr>
          <p:cNvPr id="47" name="TextBox 46">
            <a:extLst>
              <a:ext uri="{FF2B5EF4-FFF2-40B4-BE49-F238E27FC236}">
                <a16:creationId xmlns:a16="http://schemas.microsoft.com/office/drawing/2014/main" id="{4D6DE4A0-2C89-4369-969B-1CFC08ACA610}"/>
              </a:ext>
            </a:extLst>
          </p:cNvPr>
          <p:cNvSpPr txBox="1"/>
          <p:nvPr/>
        </p:nvSpPr>
        <p:spPr>
          <a:xfrm>
            <a:off x="8192292" y="1826923"/>
            <a:ext cx="3832097" cy="338554"/>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Community Healthcare</a:t>
            </a:r>
          </a:p>
        </p:txBody>
      </p:sp>
      <p:sp>
        <p:nvSpPr>
          <p:cNvPr id="53" name="TextBox 52">
            <a:extLst>
              <a:ext uri="{FF2B5EF4-FFF2-40B4-BE49-F238E27FC236}">
                <a16:creationId xmlns:a16="http://schemas.microsoft.com/office/drawing/2014/main" id="{8CBC0C5F-8036-4145-86EE-273DD91DCC87}"/>
              </a:ext>
            </a:extLst>
          </p:cNvPr>
          <p:cNvSpPr txBox="1"/>
          <p:nvPr/>
        </p:nvSpPr>
        <p:spPr>
          <a:xfrm>
            <a:off x="4314469" y="2287114"/>
            <a:ext cx="3835065" cy="1292662"/>
          </a:xfrm>
          <a:prstGeom prst="rect">
            <a:avLst/>
          </a:prstGeom>
          <a:solidFill>
            <a:schemeClr val="accent5">
              <a:lumMod val="60000"/>
              <a:lumOff val="40000"/>
            </a:schemeClr>
          </a:solidFill>
        </p:spPr>
        <p:style>
          <a:lnRef idx="0">
            <a:scrgbClr r="0" g="0" b="0"/>
          </a:lnRef>
          <a:fillRef idx="1001">
            <a:schemeClr val="lt2"/>
          </a:fillRef>
          <a:effectRef idx="0">
            <a:scrgbClr r="0" g="0" b="0"/>
          </a:effectRef>
          <a:fontRef idx="major"/>
        </p:style>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black"/>
                </a:solidFill>
                <a:effectLst/>
                <a:uLnTx/>
                <a:uFillTx/>
                <a:latin typeface="Calibri"/>
                <a:ea typeface="+mj-ea"/>
                <a:cs typeface="Calibri"/>
              </a:rPr>
              <a:t>Implement Pharmacists Consultation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dirty="0">
              <a:ln>
                <a:noFill/>
              </a:ln>
              <a:solidFill>
                <a:prstClr val="black"/>
              </a:solidFill>
              <a:effectLst/>
              <a:uLnTx/>
              <a:uFillTx/>
              <a:latin typeface="Calibri"/>
              <a:ea typeface="+mj-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Calibri"/>
                <a:ea typeface="+mj-ea"/>
                <a:cs typeface="Calibri"/>
              </a:rPr>
              <a:t>Model for digital Pharmacist consultation to be implemented and used as standalone product and as part of subscription and added value component to selected products</a:t>
            </a:r>
          </a:p>
        </p:txBody>
      </p:sp>
      <p:sp>
        <p:nvSpPr>
          <p:cNvPr id="54" name="TextBox 53">
            <a:extLst>
              <a:ext uri="{FF2B5EF4-FFF2-40B4-BE49-F238E27FC236}">
                <a16:creationId xmlns:a16="http://schemas.microsoft.com/office/drawing/2014/main" id="{6E5F5D1F-74C4-45B2-A56B-4ABB1263FB91}"/>
              </a:ext>
            </a:extLst>
          </p:cNvPr>
          <p:cNvSpPr txBox="1"/>
          <p:nvPr/>
        </p:nvSpPr>
        <p:spPr>
          <a:xfrm>
            <a:off x="2424419" y="5319634"/>
            <a:ext cx="2393453" cy="830997"/>
          </a:xfrm>
          <a:prstGeom prst="rect">
            <a:avLst/>
          </a:prstGeom>
          <a:solidFill>
            <a:schemeClr val="accent5">
              <a:lumMod val="60000"/>
              <a:lumOff val="40000"/>
            </a:schemeClr>
          </a:solidFill>
        </p:spPr>
        <p:style>
          <a:lnRef idx="0">
            <a:scrgbClr r="0" g="0" b="0"/>
          </a:lnRef>
          <a:fillRef idx="1001">
            <a:schemeClr val="lt2"/>
          </a:fillRef>
          <a:effectRef idx="0">
            <a:scrgbClr r="0" g="0" b="0"/>
          </a:effectRef>
          <a:fontRef idx="major"/>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Increase Competitiveness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Full range review across all existing and new categories to establish credibility in market</a:t>
            </a:r>
          </a:p>
        </p:txBody>
      </p:sp>
      <p:sp>
        <p:nvSpPr>
          <p:cNvPr id="58" name="object 3">
            <a:extLst>
              <a:ext uri="{FF2B5EF4-FFF2-40B4-BE49-F238E27FC236}">
                <a16:creationId xmlns:a16="http://schemas.microsoft.com/office/drawing/2014/main" id="{BC29D395-B142-4484-B53C-82DC567F50C1}"/>
              </a:ext>
            </a:extLst>
          </p:cNvPr>
          <p:cNvSpPr txBox="1">
            <a:spLocks noGrp="1"/>
          </p:cNvSpPr>
          <p:nvPr>
            <p:ph type="title"/>
          </p:nvPr>
        </p:nvSpPr>
        <p:spPr>
          <a:xfrm>
            <a:off x="2144855" y="268437"/>
            <a:ext cx="9512528" cy="624885"/>
          </a:xfrm>
          <a:prstGeom prst="rect">
            <a:avLst/>
          </a:prstGeom>
        </p:spPr>
        <p:txBody>
          <a:bodyPr vert="horz" wrap="square" lIns="0" tIns="9242" rIns="0" bIns="0" rtlCol="0" anchor="ctr">
            <a:spAutoFit/>
          </a:bodyPr>
          <a:lstStyle/>
          <a:p>
            <a:pPr marL="7701" algn="l">
              <a:lnSpc>
                <a:spcPct val="100000"/>
              </a:lnSpc>
              <a:spcBef>
                <a:spcPts val="73"/>
              </a:spcBef>
            </a:pPr>
            <a:r>
              <a:rPr lang="en-GB" sz="4000" b="1" spc="-88" dirty="0">
                <a:solidFill>
                  <a:srgbClr val="FAB428"/>
                </a:solidFill>
                <a:latin typeface="Calibri" panose="020F0502020204030204" pitchFamily="34" charset="0"/>
                <a:cs typeface="Calibri" panose="020F0502020204030204" pitchFamily="34" charset="0"/>
              </a:rPr>
              <a:t>Key Components Summary – 2022 Activity  </a:t>
            </a:r>
            <a:endParaRPr sz="4000" b="1" spc="-149" dirty="0">
              <a:solidFill>
                <a:srgbClr val="FAB428"/>
              </a:solidFill>
              <a:latin typeface="Calibri" panose="020F0502020204030204" pitchFamily="34" charset="0"/>
              <a:cs typeface="Calibri" panose="020F0502020204030204" pitchFamily="34" charset="0"/>
            </a:endParaRPr>
          </a:p>
        </p:txBody>
      </p:sp>
      <p:sp>
        <p:nvSpPr>
          <p:cNvPr id="59" name="TextBox 58">
            <a:extLst>
              <a:ext uri="{FF2B5EF4-FFF2-40B4-BE49-F238E27FC236}">
                <a16:creationId xmlns:a16="http://schemas.microsoft.com/office/drawing/2014/main" id="{BEAB2418-31E0-475E-AFD3-4CE3D757965B}"/>
              </a:ext>
            </a:extLst>
          </p:cNvPr>
          <p:cNvSpPr txBox="1"/>
          <p:nvPr/>
        </p:nvSpPr>
        <p:spPr>
          <a:xfrm>
            <a:off x="9726229" y="5318866"/>
            <a:ext cx="2373324" cy="646331"/>
          </a:xfrm>
          <a:prstGeom prst="rect">
            <a:avLst/>
          </a:prstGeom>
          <a:solidFill>
            <a:schemeClr val="accent5">
              <a:lumMod val="60000"/>
              <a:lumOff val="40000"/>
            </a:schemeClr>
          </a:solidFill>
        </p:spPr>
        <p:style>
          <a:lnRef idx="0">
            <a:scrgbClr r="0" g="0" b="0"/>
          </a:lnRef>
          <a:fillRef idx="1001">
            <a:schemeClr val="lt2"/>
          </a:fillRef>
          <a:effectRef idx="0">
            <a:scrgbClr r="0" g="0" b="0"/>
          </a:effectRef>
          <a:fontRef idx="major"/>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Launch “Specialist Subjects”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Identify 5 key categories and launch content Hub </a:t>
            </a:r>
          </a:p>
        </p:txBody>
      </p:sp>
      <p:sp>
        <p:nvSpPr>
          <p:cNvPr id="60" name="TextBox 59">
            <a:extLst>
              <a:ext uri="{FF2B5EF4-FFF2-40B4-BE49-F238E27FC236}">
                <a16:creationId xmlns:a16="http://schemas.microsoft.com/office/drawing/2014/main" id="{CAEE2590-BA28-4FFE-B511-AE5A99C69C14}"/>
              </a:ext>
            </a:extLst>
          </p:cNvPr>
          <p:cNvSpPr txBox="1"/>
          <p:nvPr/>
        </p:nvSpPr>
        <p:spPr>
          <a:xfrm>
            <a:off x="24746" y="5306646"/>
            <a:ext cx="2355649" cy="830997"/>
          </a:xfrm>
          <a:prstGeom prst="rect">
            <a:avLst/>
          </a:prstGeom>
          <a:solidFill>
            <a:schemeClr val="accent5">
              <a:lumMod val="60000"/>
              <a:lumOff val="40000"/>
            </a:schemeClr>
          </a:solidFill>
        </p:spPr>
        <p:style>
          <a:lnRef idx="0">
            <a:scrgbClr r="0" g="0" b="0"/>
          </a:lnRef>
          <a:fillRef idx="1001">
            <a:schemeClr val="lt2"/>
          </a:fillRef>
          <a:effectRef idx="0">
            <a:scrgbClr r="0" g="0" b="0"/>
          </a:effectRef>
          <a:fontRef idx="major"/>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Champion 2 Campaigns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Champion 2 Health related campaigns (1 existing and 1 new) during 2022</a:t>
            </a:r>
          </a:p>
        </p:txBody>
      </p:sp>
      <p:sp>
        <p:nvSpPr>
          <p:cNvPr id="61" name="TextBox 60">
            <a:extLst>
              <a:ext uri="{FF2B5EF4-FFF2-40B4-BE49-F238E27FC236}">
                <a16:creationId xmlns:a16="http://schemas.microsoft.com/office/drawing/2014/main" id="{42D53D40-CC13-4737-8501-12A18F4319FC}"/>
              </a:ext>
            </a:extLst>
          </p:cNvPr>
          <p:cNvSpPr txBox="1"/>
          <p:nvPr/>
        </p:nvSpPr>
        <p:spPr>
          <a:xfrm>
            <a:off x="7281585" y="5311568"/>
            <a:ext cx="2406810" cy="646331"/>
          </a:xfrm>
          <a:prstGeom prst="rect">
            <a:avLst/>
          </a:prstGeom>
          <a:solidFill>
            <a:schemeClr val="accent5">
              <a:lumMod val="60000"/>
              <a:lumOff val="40000"/>
            </a:schemeClr>
          </a:solidFill>
        </p:spPr>
        <p:style>
          <a:lnRef idx="0">
            <a:scrgbClr r="0" g="0" b="0"/>
          </a:lnRef>
          <a:fillRef idx="1001">
            <a:schemeClr val="lt2"/>
          </a:fillRef>
          <a:effectRef idx="0">
            <a:scrgbClr r="0" g="0" b="0"/>
          </a:effectRef>
          <a:fontRef idx="major"/>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Increase Patient Numbers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Implement Prescription management and delivery app </a:t>
            </a:r>
          </a:p>
        </p:txBody>
      </p:sp>
      <p:sp>
        <p:nvSpPr>
          <p:cNvPr id="62" name="TextBox 61">
            <a:extLst>
              <a:ext uri="{FF2B5EF4-FFF2-40B4-BE49-F238E27FC236}">
                <a16:creationId xmlns:a16="http://schemas.microsoft.com/office/drawing/2014/main" id="{6E6BB6AC-4636-4C41-88EF-C7BCB56F3638}"/>
              </a:ext>
            </a:extLst>
          </p:cNvPr>
          <p:cNvSpPr txBox="1"/>
          <p:nvPr/>
        </p:nvSpPr>
        <p:spPr>
          <a:xfrm>
            <a:off x="413717" y="2280530"/>
            <a:ext cx="3835065" cy="1092607"/>
          </a:xfrm>
          <a:prstGeom prst="rect">
            <a:avLst/>
          </a:prstGeom>
          <a:solidFill>
            <a:schemeClr val="accent5">
              <a:lumMod val="60000"/>
              <a:lumOff val="40000"/>
            </a:schemeClr>
          </a:solidFill>
          <a:ln>
            <a:noFill/>
          </a:ln>
        </p:spPr>
        <p:style>
          <a:lnRef idx="0">
            <a:scrgbClr r="0" g="0" b="0"/>
          </a:lnRef>
          <a:fillRef idx="1001">
            <a:schemeClr val="lt2"/>
          </a:fillRef>
          <a:effectRef idx="0">
            <a:scrgbClr r="0" g="0" b="0"/>
          </a:effectRef>
          <a:fontRef idx="major"/>
        </p:style>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Launch Health based subscriptions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Create and launch 3 subscription models to test subscription activity, one care related, </a:t>
            </a:r>
            <a:r>
              <a:rPr kumimoji="0" lang="en-GB" sz="1300" b="0" i="0" u="none" strike="noStrike" kern="1200" cap="none" spc="0" normalizeH="0" baseline="0" noProof="0" dirty="0">
                <a:ln>
                  <a:noFill/>
                </a:ln>
                <a:solidFill>
                  <a:prstClr val="black"/>
                </a:solidFill>
                <a:effectLst/>
                <a:uLnTx/>
                <a:uFillTx/>
                <a:latin typeface="Calibri"/>
                <a:ea typeface="+mj-ea"/>
                <a:cs typeface="Calibri"/>
              </a:rPr>
              <a:t>one condition led and one based around general health services </a:t>
            </a:r>
          </a:p>
        </p:txBody>
      </p:sp>
      <p:sp>
        <p:nvSpPr>
          <p:cNvPr id="63" name="TextBox 62">
            <a:extLst>
              <a:ext uri="{FF2B5EF4-FFF2-40B4-BE49-F238E27FC236}">
                <a16:creationId xmlns:a16="http://schemas.microsoft.com/office/drawing/2014/main" id="{1ED74F35-4865-4069-AB7C-278E5374E13A}"/>
              </a:ext>
            </a:extLst>
          </p:cNvPr>
          <p:cNvSpPr txBox="1"/>
          <p:nvPr/>
        </p:nvSpPr>
        <p:spPr>
          <a:xfrm>
            <a:off x="4843531" y="5324724"/>
            <a:ext cx="2387212" cy="646331"/>
          </a:xfrm>
          <a:prstGeom prst="rect">
            <a:avLst/>
          </a:prstGeom>
          <a:solidFill>
            <a:schemeClr val="accent5">
              <a:lumMod val="60000"/>
              <a:lumOff val="40000"/>
            </a:schemeClr>
          </a:solidFill>
        </p:spPr>
        <p:style>
          <a:lnRef idx="0">
            <a:scrgbClr r="0" g="0" b="0"/>
          </a:lnRef>
          <a:fillRef idx="1001">
            <a:schemeClr val="lt2"/>
          </a:fillRef>
          <a:effectRef idx="0">
            <a:scrgbClr r="0" g="0" b="0"/>
          </a:effectRef>
          <a:fontRef idx="major"/>
        </p:style>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j-ea"/>
                <a:cs typeface="Calibri"/>
              </a:rPr>
              <a:t>Increase Brand Exposure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j-ea"/>
                <a:cs typeface="Calibri"/>
              </a:rPr>
              <a:t>Mobile Vaccination clinics set up within existing trading sites </a:t>
            </a:r>
          </a:p>
        </p:txBody>
      </p:sp>
      <p:sp>
        <p:nvSpPr>
          <p:cNvPr id="64" name="TextBox 63">
            <a:extLst>
              <a:ext uri="{FF2B5EF4-FFF2-40B4-BE49-F238E27FC236}">
                <a16:creationId xmlns:a16="http://schemas.microsoft.com/office/drawing/2014/main" id="{DF179101-C236-4B69-8DD3-7EBDDD6DE719}"/>
              </a:ext>
            </a:extLst>
          </p:cNvPr>
          <p:cNvSpPr txBox="1"/>
          <p:nvPr/>
        </p:nvSpPr>
        <p:spPr>
          <a:xfrm>
            <a:off x="8206664" y="2287114"/>
            <a:ext cx="3804133" cy="892552"/>
          </a:xfrm>
          <a:prstGeom prst="rect">
            <a:avLst/>
          </a:prstGeom>
          <a:solidFill>
            <a:schemeClr val="accent5">
              <a:lumMod val="60000"/>
              <a:lumOff val="40000"/>
            </a:schemeClr>
          </a:solidFill>
        </p:spPr>
        <p:style>
          <a:lnRef idx="0">
            <a:scrgbClr r="0" g="0" b="0"/>
          </a:lnRef>
          <a:fillRef idx="1001">
            <a:schemeClr val="lt2"/>
          </a:fillRef>
          <a:effectRef idx="0">
            <a:scrgbClr r="0" g="0" b="0"/>
          </a:effectRef>
          <a:fontRef idx="major"/>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Implement 2 physical links to our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Identify 2 ways of physically linking our products and services to our local communities </a:t>
            </a:r>
          </a:p>
        </p:txBody>
      </p:sp>
      <p:sp>
        <p:nvSpPr>
          <p:cNvPr id="30" name="TextBox 29">
            <a:extLst>
              <a:ext uri="{FF2B5EF4-FFF2-40B4-BE49-F238E27FC236}">
                <a16:creationId xmlns:a16="http://schemas.microsoft.com/office/drawing/2014/main" id="{DF781E3A-7576-4D3D-9640-763DEE26CB26}"/>
              </a:ext>
            </a:extLst>
          </p:cNvPr>
          <p:cNvSpPr txBox="1"/>
          <p:nvPr/>
        </p:nvSpPr>
        <p:spPr>
          <a:xfrm>
            <a:off x="4248782" y="4370822"/>
            <a:ext cx="3610088" cy="338554"/>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Healthcare Basics-  Done Brilliantly </a:t>
            </a:r>
          </a:p>
        </p:txBody>
      </p:sp>
      <p:sp>
        <p:nvSpPr>
          <p:cNvPr id="27" name="Rectangle 26" descr="Heart">
            <a:extLst>
              <a:ext uri="{FF2B5EF4-FFF2-40B4-BE49-F238E27FC236}">
                <a16:creationId xmlns:a16="http://schemas.microsoft.com/office/drawing/2014/main" id="{B293DAC3-84CD-4A89-9BD4-FAC3C6001F35}"/>
              </a:ext>
            </a:extLst>
          </p:cNvPr>
          <p:cNvSpPr/>
          <p:nvPr/>
        </p:nvSpPr>
        <p:spPr>
          <a:xfrm>
            <a:off x="7460833" y="4315558"/>
            <a:ext cx="398037" cy="44422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p:spPr>
      </p:sp>
      <p:sp>
        <p:nvSpPr>
          <p:cNvPr id="21" name="TextBox 20">
            <a:extLst>
              <a:ext uri="{FF2B5EF4-FFF2-40B4-BE49-F238E27FC236}">
                <a16:creationId xmlns:a16="http://schemas.microsoft.com/office/drawing/2014/main" id="{E29FC142-D9D7-4DF7-9F80-499A671D91F5}"/>
              </a:ext>
            </a:extLst>
          </p:cNvPr>
          <p:cNvSpPr txBox="1"/>
          <p:nvPr/>
        </p:nvSpPr>
        <p:spPr>
          <a:xfrm>
            <a:off x="1795628" y="1294012"/>
            <a:ext cx="8440110" cy="338554"/>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Your Coop Health Plan -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Building long term relationships by maximising the use of Technology </a:t>
            </a:r>
          </a:p>
        </p:txBody>
      </p:sp>
      <p:sp>
        <p:nvSpPr>
          <p:cNvPr id="26" name="Rectangle 25" descr="Smart Phone">
            <a:extLst>
              <a:ext uri="{FF2B5EF4-FFF2-40B4-BE49-F238E27FC236}">
                <a16:creationId xmlns:a16="http://schemas.microsoft.com/office/drawing/2014/main" id="{B158932D-36CE-4C4B-AB68-9648BAB23B75}"/>
              </a:ext>
            </a:extLst>
          </p:cNvPr>
          <p:cNvSpPr/>
          <p:nvPr/>
        </p:nvSpPr>
        <p:spPr>
          <a:xfrm rot="10800000">
            <a:off x="9802792" y="1294011"/>
            <a:ext cx="432946" cy="311069"/>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Tree>
    <p:extLst>
      <p:ext uri="{BB962C8B-B14F-4D97-AF65-F5344CB8AC3E}">
        <p14:creationId xmlns:p14="http://schemas.microsoft.com/office/powerpoint/2010/main" val="133096468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DD5F-EAC0-4018-8DA6-AC4FEC6633BA}"/>
              </a:ext>
            </a:extLst>
          </p:cNvPr>
          <p:cNvSpPr>
            <a:spLocks noGrp="1"/>
          </p:cNvSpPr>
          <p:nvPr>
            <p:ph type="title"/>
          </p:nvPr>
        </p:nvSpPr>
        <p:spPr>
          <a:xfrm>
            <a:off x="2095928" y="381832"/>
            <a:ext cx="10515600" cy="568470"/>
          </a:xfrm>
        </p:spPr>
        <p:txBody>
          <a:bodyPr>
            <a:normAutofit fontScale="90000"/>
          </a:bodyPr>
          <a:lstStyle/>
          <a:p>
            <a:pPr marL="7701" lvl="0" algn="l">
              <a:lnSpc>
                <a:spcPct val="100000"/>
              </a:lnSpc>
              <a:spcBef>
                <a:spcPts val="73"/>
              </a:spcBef>
              <a:defRPr/>
            </a:pPr>
            <a:r>
              <a:rPr lang="en-GB" b="1" spc="-100" dirty="0">
                <a:solidFill>
                  <a:srgbClr val="FAB428"/>
                </a:solidFill>
                <a:latin typeface="Calibri" panose="020F0502020204030204" pitchFamily="34" charset="0"/>
                <a:cs typeface="Calibri" panose="020F0502020204030204" pitchFamily="34" charset="0"/>
              </a:rPr>
              <a:t>Timelines </a:t>
            </a:r>
            <a:endParaRPr lang="en-GB" b="1" spc="-158" dirty="0">
              <a:solidFill>
                <a:srgbClr val="FAB428"/>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7121E51-D83C-4B99-BAC3-9F3F91755C5B}"/>
              </a:ext>
            </a:extLst>
          </p:cNvPr>
          <p:cNvCxnSpPr>
            <a:cxnSpLocks/>
          </p:cNvCxnSpPr>
          <p:nvPr/>
        </p:nvCxnSpPr>
        <p:spPr>
          <a:xfrm flipV="1">
            <a:off x="690279" y="3697416"/>
            <a:ext cx="11025176" cy="873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ircle: Hollow 5">
            <a:extLst>
              <a:ext uri="{FF2B5EF4-FFF2-40B4-BE49-F238E27FC236}">
                <a16:creationId xmlns:a16="http://schemas.microsoft.com/office/drawing/2014/main" id="{00327826-80B0-414E-A50E-6665AF4584F8}"/>
              </a:ext>
            </a:extLst>
          </p:cNvPr>
          <p:cNvSpPr/>
          <p:nvPr/>
        </p:nvSpPr>
        <p:spPr>
          <a:xfrm>
            <a:off x="476545" y="3603304"/>
            <a:ext cx="261991" cy="395555"/>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Oval 6">
            <a:extLst>
              <a:ext uri="{FF2B5EF4-FFF2-40B4-BE49-F238E27FC236}">
                <a16:creationId xmlns:a16="http://schemas.microsoft.com/office/drawing/2014/main" id="{FE395DCD-8D71-490D-BC88-98603B455728}"/>
              </a:ext>
            </a:extLst>
          </p:cNvPr>
          <p:cNvSpPr/>
          <p:nvPr/>
        </p:nvSpPr>
        <p:spPr>
          <a:xfrm>
            <a:off x="1925630" y="3766007"/>
            <a:ext cx="241442" cy="2208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Oval 7">
            <a:extLst>
              <a:ext uri="{FF2B5EF4-FFF2-40B4-BE49-F238E27FC236}">
                <a16:creationId xmlns:a16="http://schemas.microsoft.com/office/drawing/2014/main" id="{13A88FAC-C44D-4E77-9CF8-74067B85DC8A}"/>
              </a:ext>
            </a:extLst>
          </p:cNvPr>
          <p:cNvSpPr/>
          <p:nvPr/>
        </p:nvSpPr>
        <p:spPr>
          <a:xfrm>
            <a:off x="1036529" y="3769770"/>
            <a:ext cx="241442" cy="2208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Oval 9">
            <a:extLst>
              <a:ext uri="{FF2B5EF4-FFF2-40B4-BE49-F238E27FC236}">
                <a16:creationId xmlns:a16="http://schemas.microsoft.com/office/drawing/2014/main" id="{45543D3E-FF7C-485A-B4E3-0AD7DC823925}"/>
              </a:ext>
            </a:extLst>
          </p:cNvPr>
          <p:cNvSpPr/>
          <p:nvPr/>
        </p:nvSpPr>
        <p:spPr>
          <a:xfrm>
            <a:off x="6537457" y="3733571"/>
            <a:ext cx="241442" cy="2208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1" name="Oval 10">
            <a:extLst>
              <a:ext uri="{FF2B5EF4-FFF2-40B4-BE49-F238E27FC236}">
                <a16:creationId xmlns:a16="http://schemas.microsoft.com/office/drawing/2014/main" id="{210892D7-31CC-4551-9495-D2767B73F2DA}"/>
              </a:ext>
            </a:extLst>
          </p:cNvPr>
          <p:cNvSpPr/>
          <p:nvPr/>
        </p:nvSpPr>
        <p:spPr>
          <a:xfrm>
            <a:off x="7499790" y="3741708"/>
            <a:ext cx="241442" cy="2208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Oval 11">
            <a:extLst>
              <a:ext uri="{FF2B5EF4-FFF2-40B4-BE49-F238E27FC236}">
                <a16:creationId xmlns:a16="http://schemas.microsoft.com/office/drawing/2014/main" id="{0F8C529C-1750-4E78-8C97-902C2F3AB27C}"/>
              </a:ext>
            </a:extLst>
          </p:cNvPr>
          <p:cNvSpPr/>
          <p:nvPr/>
        </p:nvSpPr>
        <p:spPr>
          <a:xfrm>
            <a:off x="4606126" y="3766185"/>
            <a:ext cx="241442" cy="2208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78692FD8-8020-4212-B9F4-4DBD44B15D63}"/>
              </a:ext>
            </a:extLst>
          </p:cNvPr>
          <p:cNvSpPr/>
          <p:nvPr/>
        </p:nvSpPr>
        <p:spPr>
          <a:xfrm>
            <a:off x="5581738" y="3733571"/>
            <a:ext cx="241442" cy="2208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 name="Oval 13">
            <a:extLst>
              <a:ext uri="{FF2B5EF4-FFF2-40B4-BE49-F238E27FC236}">
                <a16:creationId xmlns:a16="http://schemas.microsoft.com/office/drawing/2014/main" id="{CC2C4FD6-5A53-4C56-BDBC-C7EA86558826}"/>
              </a:ext>
            </a:extLst>
          </p:cNvPr>
          <p:cNvSpPr/>
          <p:nvPr/>
        </p:nvSpPr>
        <p:spPr>
          <a:xfrm>
            <a:off x="3588924" y="3759228"/>
            <a:ext cx="241442" cy="2208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Oval 14">
            <a:extLst>
              <a:ext uri="{FF2B5EF4-FFF2-40B4-BE49-F238E27FC236}">
                <a16:creationId xmlns:a16="http://schemas.microsoft.com/office/drawing/2014/main" id="{3D370981-91E5-4F00-BF81-ED369A9DB608}"/>
              </a:ext>
            </a:extLst>
          </p:cNvPr>
          <p:cNvSpPr/>
          <p:nvPr/>
        </p:nvSpPr>
        <p:spPr>
          <a:xfrm>
            <a:off x="2744307" y="3754365"/>
            <a:ext cx="241442" cy="2208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 name="Oval 16">
            <a:extLst>
              <a:ext uri="{FF2B5EF4-FFF2-40B4-BE49-F238E27FC236}">
                <a16:creationId xmlns:a16="http://schemas.microsoft.com/office/drawing/2014/main" id="{01EE21BA-5FA4-4651-85EF-49D9361A165B}"/>
              </a:ext>
            </a:extLst>
          </p:cNvPr>
          <p:cNvSpPr/>
          <p:nvPr/>
        </p:nvSpPr>
        <p:spPr>
          <a:xfrm>
            <a:off x="8437758" y="3722938"/>
            <a:ext cx="241442" cy="2208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0A996C32-C0CF-45DE-A52B-303C61CEB7A1}"/>
              </a:ext>
            </a:extLst>
          </p:cNvPr>
          <p:cNvSpPr/>
          <p:nvPr/>
        </p:nvSpPr>
        <p:spPr>
          <a:xfrm>
            <a:off x="9356223" y="3729532"/>
            <a:ext cx="241442" cy="2208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9" name="Oval 18">
            <a:extLst>
              <a:ext uri="{FF2B5EF4-FFF2-40B4-BE49-F238E27FC236}">
                <a16:creationId xmlns:a16="http://schemas.microsoft.com/office/drawing/2014/main" id="{BC544012-1F1A-42EF-9F91-6172F85DE1E5}"/>
              </a:ext>
            </a:extLst>
          </p:cNvPr>
          <p:cNvSpPr/>
          <p:nvPr/>
        </p:nvSpPr>
        <p:spPr>
          <a:xfrm>
            <a:off x="10301467" y="3722938"/>
            <a:ext cx="241442" cy="2208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Circle: Hollow 21">
            <a:extLst>
              <a:ext uri="{FF2B5EF4-FFF2-40B4-BE49-F238E27FC236}">
                <a16:creationId xmlns:a16="http://schemas.microsoft.com/office/drawing/2014/main" id="{D6889EF4-0EF9-4975-9C48-2DF60750EEBC}"/>
              </a:ext>
            </a:extLst>
          </p:cNvPr>
          <p:cNvSpPr/>
          <p:nvPr/>
        </p:nvSpPr>
        <p:spPr>
          <a:xfrm>
            <a:off x="11701579" y="3499638"/>
            <a:ext cx="261991" cy="395555"/>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0E1B13CC-4D37-4D5A-90F1-046422C78C36}"/>
              </a:ext>
            </a:extLst>
          </p:cNvPr>
          <p:cNvSpPr txBox="1"/>
          <p:nvPr/>
        </p:nvSpPr>
        <p:spPr>
          <a:xfrm>
            <a:off x="964877" y="3993075"/>
            <a:ext cx="6215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Feb</a:t>
            </a:r>
          </a:p>
        </p:txBody>
      </p:sp>
      <p:sp>
        <p:nvSpPr>
          <p:cNvPr id="27" name="TextBox 26">
            <a:extLst>
              <a:ext uri="{FF2B5EF4-FFF2-40B4-BE49-F238E27FC236}">
                <a16:creationId xmlns:a16="http://schemas.microsoft.com/office/drawing/2014/main" id="{9BD0BD20-C82F-4295-876B-35A243070DB3}"/>
              </a:ext>
            </a:extLst>
          </p:cNvPr>
          <p:cNvSpPr txBox="1"/>
          <p:nvPr/>
        </p:nvSpPr>
        <p:spPr>
          <a:xfrm>
            <a:off x="1794539" y="3998859"/>
            <a:ext cx="6215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Mar</a:t>
            </a:r>
          </a:p>
        </p:txBody>
      </p:sp>
      <p:sp>
        <p:nvSpPr>
          <p:cNvPr id="28" name="TextBox 27">
            <a:extLst>
              <a:ext uri="{FF2B5EF4-FFF2-40B4-BE49-F238E27FC236}">
                <a16:creationId xmlns:a16="http://schemas.microsoft.com/office/drawing/2014/main" id="{D312BD24-B609-4763-B7D2-7088DFF6AEF8}"/>
              </a:ext>
            </a:extLst>
          </p:cNvPr>
          <p:cNvSpPr txBox="1"/>
          <p:nvPr/>
        </p:nvSpPr>
        <p:spPr>
          <a:xfrm>
            <a:off x="2662531" y="3998859"/>
            <a:ext cx="6215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Apr</a:t>
            </a:r>
          </a:p>
        </p:txBody>
      </p:sp>
      <p:sp>
        <p:nvSpPr>
          <p:cNvPr id="29" name="TextBox 28">
            <a:extLst>
              <a:ext uri="{FF2B5EF4-FFF2-40B4-BE49-F238E27FC236}">
                <a16:creationId xmlns:a16="http://schemas.microsoft.com/office/drawing/2014/main" id="{01E1C411-5261-48EB-97AD-38FF307E7FA3}"/>
              </a:ext>
            </a:extLst>
          </p:cNvPr>
          <p:cNvSpPr txBox="1"/>
          <p:nvPr/>
        </p:nvSpPr>
        <p:spPr>
          <a:xfrm>
            <a:off x="3500734" y="3972431"/>
            <a:ext cx="6215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May</a:t>
            </a:r>
          </a:p>
        </p:txBody>
      </p:sp>
      <p:sp>
        <p:nvSpPr>
          <p:cNvPr id="30" name="TextBox 29">
            <a:extLst>
              <a:ext uri="{FF2B5EF4-FFF2-40B4-BE49-F238E27FC236}">
                <a16:creationId xmlns:a16="http://schemas.microsoft.com/office/drawing/2014/main" id="{0E96F9E3-F9ED-4CB9-A1BE-A2A901E61E74}"/>
              </a:ext>
            </a:extLst>
          </p:cNvPr>
          <p:cNvSpPr txBox="1"/>
          <p:nvPr/>
        </p:nvSpPr>
        <p:spPr>
          <a:xfrm>
            <a:off x="4523569" y="3986901"/>
            <a:ext cx="6215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Jun</a:t>
            </a:r>
          </a:p>
        </p:txBody>
      </p:sp>
      <p:sp>
        <p:nvSpPr>
          <p:cNvPr id="31" name="TextBox 30">
            <a:extLst>
              <a:ext uri="{FF2B5EF4-FFF2-40B4-BE49-F238E27FC236}">
                <a16:creationId xmlns:a16="http://schemas.microsoft.com/office/drawing/2014/main" id="{B4FA38C8-1338-458F-ACE1-85F6474A2AAD}"/>
              </a:ext>
            </a:extLst>
          </p:cNvPr>
          <p:cNvSpPr txBox="1"/>
          <p:nvPr/>
        </p:nvSpPr>
        <p:spPr>
          <a:xfrm>
            <a:off x="5522282" y="3998858"/>
            <a:ext cx="6215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Jul</a:t>
            </a:r>
          </a:p>
        </p:txBody>
      </p:sp>
      <p:sp>
        <p:nvSpPr>
          <p:cNvPr id="32" name="TextBox 31">
            <a:extLst>
              <a:ext uri="{FF2B5EF4-FFF2-40B4-BE49-F238E27FC236}">
                <a16:creationId xmlns:a16="http://schemas.microsoft.com/office/drawing/2014/main" id="{28799CA6-89A7-4E3B-90F6-48E87E41BBE3}"/>
              </a:ext>
            </a:extLst>
          </p:cNvPr>
          <p:cNvSpPr txBox="1"/>
          <p:nvPr/>
        </p:nvSpPr>
        <p:spPr>
          <a:xfrm>
            <a:off x="6469876" y="3985427"/>
            <a:ext cx="6215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Aug</a:t>
            </a:r>
          </a:p>
        </p:txBody>
      </p:sp>
      <p:sp>
        <p:nvSpPr>
          <p:cNvPr id="33" name="TextBox 32">
            <a:extLst>
              <a:ext uri="{FF2B5EF4-FFF2-40B4-BE49-F238E27FC236}">
                <a16:creationId xmlns:a16="http://schemas.microsoft.com/office/drawing/2014/main" id="{69B9847F-D8FD-47C7-AFD5-E5A8F03B2D56}"/>
              </a:ext>
            </a:extLst>
          </p:cNvPr>
          <p:cNvSpPr txBox="1"/>
          <p:nvPr/>
        </p:nvSpPr>
        <p:spPr>
          <a:xfrm>
            <a:off x="7386323" y="3985426"/>
            <a:ext cx="6215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Sept</a:t>
            </a:r>
          </a:p>
        </p:txBody>
      </p:sp>
      <p:sp>
        <p:nvSpPr>
          <p:cNvPr id="34" name="TextBox 33">
            <a:extLst>
              <a:ext uri="{FF2B5EF4-FFF2-40B4-BE49-F238E27FC236}">
                <a16:creationId xmlns:a16="http://schemas.microsoft.com/office/drawing/2014/main" id="{B1D9A008-8E22-4E83-9DD6-7144F148C8FB}"/>
              </a:ext>
            </a:extLst>
          </p:cNvPr>
          <p:cNvSpPr txBox="1"/>
          <p:nvPr/>
        </p:nvSpPr>
        <p:spPr>
          <a:xfrm>
            <a:off x="8338973" y="3949423"/>
            <a:ext cx="6215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Oct</a:t>
            </a:r>
          </a:p>
        </p:txBody>
      </p:sp>
      <p:sp>
        <p:nvSpPr>
          <p:cNvPr id="35" name="TextBox 34">
            <a:extLst>
              <a:ext uri="{FF2B5EF4-FFF2-40B4-BE49-F238E27FC236}">
                <a16:creationId xmlns:a16="http://schemas.microsoft.com/office/drawing/2014/main" id="{12D2CE32-B601-4BE4-872B-D2B6F809C965}"/>
              </a:ext>
            </a:extLst>
          </p:cNvPr>
          <p:cNvSpPr txBox="1"/>
          <p:nvPr/>
        </p:nvSpPr>
        <p:spPr>
          <a:xfrm>
            <a:off x="9280435" y="3949423"/>
            <a:ext cx="6215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Nov</a:t>
            </a:r>
          </a:p>
        </p:txBody>
      </p:sp>
      <p:sp>
        <p:nvSpPr>
          <p:cNvPr id="36" name="TextBox 35">
            <a:extLst>
              <a:ext uri="{FF2B5EF4-FFF2-40B4-BE49-F238E27FC236}">
                <a16:creationId xmlns:a16="http://schemas.microsoft.com/office/drawing/2014/main" id="{E30E36E6-1251-4B9B-905E-553B76B9FEF3}"/>
              </a:ext>
            </a:extLst>
          </p:cNvPr>
          <p:cNvSpPr txBox="1"/>
          <p:nvPr/>
        </p:nvSpPr>
        <p:spPr>
          <a:xfrm>
            <a:off x="10170736" y="3927356"/>
            <a:ext cx="6215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Dec</a:t>
            </a:r>
          </a:p>
        </p:txBody>
      </p:sp>
      <p:sp>
        <p:nvSpPr>
          <p:cNvPr id="37" name="TextBox 36">
            <a:extLst>
              <a:ext uri="{FF2B5EF4-FFF2-40B4-BE49-F238E27FC236}">
                <a16:creationId xmlns:a16="http://schemas.microsoft.com/office/drawing/2014/main" id="{D9AE5C6A-A653-40C9-A70F-541C678B8D10}"/>
              </a:ext>
            </a:extLst>
          </p:cNvPr>
          <p:cNvSpPr txBox="1"/>
          <p:nvPr/>
        </p:nvSpPr>
        <p:spPr>
          <a:xfrm>
            <a:off x="11113385" y="3904250"/>
            <a:ext cx="6215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Jan</a:t>
            </a:r>
          </a:p>
        </p:txBody>
      </p:sp>
      <p:sp>
        <p:nvSpPr>
          <p:cNvPr id="52" name="Rectangle 51">
            <a:extLst>
              <a:ext uri="{FF2B5EF4-FFF2-40B4-BE49-F238E27FC236}">
                <a16:creationId xmlns:a16="http://schemas.microsoft.com/office/drawing/2014/main" id="{AE4A1B51-A167-421F-B948-4EFCFF96525A}"/>
              </a:ext>
            </a:extLst>
          </p:cNvPr>
          <p:cNvSpPr/>
          <p:nvPr/>
        </p:nvSpPr>
        <p:spPr>
          <a:xfrm>
            <a:off x="1157250" y="1299525"/>
            <a:ext cx="1813385" cy="188501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Q1</a:t>
            </a: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Script App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Online 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3" name="Rectangle 52">
            <a:extLst>
              <a:ext uri="{FF2B5EF4-FFF2-40B4-BE49-F238E27FC236}">
                <a16:creationId xmlns:a16="http://schemas.microsoft.com/office/drawing/2014/main" id="{E9EA47E7-5359-4489-BFE6-968DCC39DE71}"/>
              </a:ext>
            </a:extLst>
          </p:cNvPr>
          <p:cNvSpPr/>
          <p:nvPr/>
        </p:nvSpPr>
        <p:spPr>
          <a:xfrm>
            <a:off x="3787505" y="4779193"/>
            <a:ext cx="1813385" cy="187865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Q2</a:t>
            </a:r>
            <a:endPar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Digital Consults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Health Hub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4" name="Rectangle 53">
            <a:extLst>
              <a:ext uri="{FF2B5EF4-FFF2-40B4-BE49-F238E27FC236}">
                <a16:creationId xmlns:a16="http://schemas.microsoft.com/office/drawing/2014/main" id="{88E9696F-D8F1-4255-9DD1-FE70D1D96C3C}"/>
              </a:ext>
            </a:extLst>
          </p:cNvPr>
          <p:cNvSpPr/>
          <p:nvPr/>
        </p:nvSpPr>
        <p:spPr>
          <a:xfrm>
            <a:off x="6658618" y="1259748"/>
            <a:ext cx="1779140" cy="187865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Q3</a:t>
            </a: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Subscriptions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Campaigns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5" name="Rectangle 54">
            <a:extLst>
              <a:ext uri="{FF2B5EF4-FFF2-40B4-BE49-F238E27FC236}">
                <a16:creationId xmlns:a16="http://schemas.microsoft.com/office/drawing/2014/main" id="{D277D68B-5414-4AD1-8EA4-5C783E1FDAB0}"/>
              </a:ext>
            </a:extLst>
          </p:cNvPr>
          <p:cNvSpPr/>
          <p:nvPr/>
        </p:nvSpPr>
        <p:spPr>
          <a:xfrm>
            <a:off x="9491879" y="4678542"/>
            <a:ext cx="1813385" cy="187880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sng" strike="noStrike" kern="1200" cap="none" spc="0" normalizeH="0" baseline="0" noProof="0" dirty="0">
              <a:ln>
                <a:noFill/>
              </a:ln>
              <a:solidFill>
                <a:srgbClr val="E7E6E6">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Q4</a:t>
            </a:r>
            <a:endPar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Community HC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Mobile Vaccs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3" name="Oval 42">
            <a:extLst>
              <a:ext uri="{FF2B5EF4-FFF2-40B4-BE49-F238E27FC236}">
                <a16:creationId xmlns:a16="http://schemas.microsoft.com/office/drawing/2014/main" id="{9C38C7B4-0A78-4106-9111-2C940B798F67}"/>
              </a:ext>
            </a:extLst>
          </p:cNvPr>
          <p:cNvSpPr/>
          <p:nvPr/>
        </p:nvSpPr>
        <p:spPr>
          <a:xfrm>
            <a:off x="11232549" y="3683356"/>
            <a:ext cx="241442" cy="2208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0" name="Left Brace 39">
            <a:extLst>
              <a:ext uri="{FF2B5EF4-FFF2-40B4-BE49-F238E27FC236}">
                <a16:creationId xmlns:a16="http://schemas.microsoft.com/office/drawing/2014/main" id="{FFEC7263-9EE7-4184-94AD-E900B1879271}"/>
              </a:ext>
            </a:extLst>
          </p:cNvPr>
          <p:cNvSpPr/>
          <p:nvPr/>
        </p:nvSpPr>
        <p:spPr>
          <a:xfrm rot="5400000">
            <a:off x="1849302" y="2628057"/>
            <a:ext cx="382284" cy="1813385"/>
          </a:xfrm>
          <a:prstGeom prst="leftBrace">
            <a:avLst/>
          </a:prstGeom>
          <a:ln w="3492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Left Brace 55">
            <a:extLst>
              <a:ext uri="{FF2B5EF4-FFF2-40B4-BE49-F238E27FC236}">
                <a16:creationId xmlns:a16="http://schemas.microsoft.com/office/drawing/2014/main" id="{40E9EE29-EAB0-4B6E-BDDA-DAE93E7F691F}"/>
              </a:ext>
            </a:extLst>
          </p:cNvPr>
          <p:cNvSpPr/>
          <p:nvPr/>
        </p:nvSpPr>
        <p:spPr>
          <a:xfrm rot="16200000">
            <a:off x="4539649" y="3354493"/>
            <a:ext cx="382284" cy="2120402"/>
          </a:xfrm>
          <a:prstGeom prst="leftBrace">
            <a:avLst/>
          </a:prstGeom>
          <a:ln w="3492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Left Brace 56">
            <a:extLst>
              <a:ext uri="{FF2B5EF4-FFF2-40B4-BE49-F238E27FC236}">
                <a16:creationId xmlns:a16="http://schemas.microsoft.com/office/drawing/2014/main" id="{ECF071EA-DC23-4213-8D2A-5ECF2FF17F01}"/>
              </a:ext>
            </a:extLst>
          </p:cNvPr>
          <p:cNvSpPr/>
          <p:nvPr/>
        </p:nvSpPr>
        <p:spPr>
          <a:xfrm rot="16200000">
            <a:off x="10212707" y="3409897"/>
            <a:ext cx="382284" cy="1889443"/>
          </a:xfrm>
          <a:prstGeom prst="leftBrace">
            <a:avLst/>
          </a:prstGeom>
          <a:ln w="3492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Left Brace 57">
            <a:extLst>
              <a:ext uri="{FF2B5EF4-FFF2-40B4-BE49-F238E27FC236}">
                <a16:creationId xmlns:a16="http://schemas.microsoft.com/office/drawing/2014/main" id="{671E3719-9F4C-4EC8-99EF-54FC29A62938}"/>
              </a:ext>
            </a:extLst>
          </p:cNvPr>
          <p:cNvSpPr/>
          <p:nvPr/>
        </p:nvSpPr>
        <p:spPr>
          <a:xfrm rot="5400000">
            <a:off x="7429369" y="2497918"/>
            <a:ext cx="382284" cy="2002652"/>
          </a:xfrm>
          <a:prstGeom prst="leftBrace">
            <a:avLst/>
          </a:prstGeom>
          <a:ln w="3492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8208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65F8C6-3BD4-EB41-AE45-9AD2B3B76F12}"/>
              </a:ext>
            </a:extLst>
          </p:cNvPr>
          <p:cNvSpPr txBox="1"/>
          <p:nvPr/>
        </p:nvSpPr>
        <p:spPr>
          <a:xfrm>
            <a:off x="293928" y="2084705"/>
            <a:ext cx="1088392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libri" panose="020F0502020204030204"/>
                <a:ea typeface="+mn-ea"/>
                <a:cs typeface="+mn-cs"/>
              </a:rPr>
              <a:t>Questions?</a:t>
            </a:r>
            <a:r>
              <a:rPr kumimoji="0" lang="en-GB" sz="4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4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99198645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9_Lookbook">
  <a:themeElements>
    <a:clrScheme name="29_Lookbook">
      <a:dk1>
        <a:srgbClr val="000000"/>
      </a:dk1>
      <a:lt1>
        <a:srgbClr val="F6F7F2"/>
      </a:lt1>
      <a:dk2>
        <a:srgbClr val="5E5E5E"/>
      </a:dk2>
      <a:lt2>
        <a:srgbClr val="D5D5D5"/>
      </a:lt2>
      <a:accent1>
        <a:srgbClr val="B9CAD3"/>
      </a:accent1>
      <a:accent2>
        <a:srgbClr val="8CBAD7"/>
      </a:accent2>
      <a:accent3>
        <a:srgbClr val="B5AFC4"/>
      </a:accent3>
      <a:accent4>
        <a:srgbClr val="E8A6B1"/>
      </a:accent4>
      <a:accent5>
        <a:srgbClr val="FF8A6E"/>
      </a:accent5>
      <a:accent6>
        <a:srgbClr val="E2CF91"/>
      </a:accent6>
      <a:hlink>
        <a:srgbClr val="0000FF"/>
      </a:hlink>
      <a:folHlink>
        <a:srgbClr val="FF00FF"/>
      </a:folHlink>
    </a:clrScheme>
    <a:fontScheme name="29_Lookbook">
      <a:majorFont>
        <a:latin typeface="Canela Bold"/>
        <a:ea typeface="Canela Bold"/>
        <a:cs typeface="Canela Bold"/>
      </a:majorFont>
      <a:minorFont>
        <a:latin typeface="Canela Bold"/>
        <a:ea typeface="Canela Bold"/>
        <a:cs typeface="Canela Bold"/>
      </a:minorFont>
    </a:fontScheme>
    <a:fmtScheme name="29_Look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15431" rtl="0" fontAlgn="auto" latinLnBrk="0" hangingPunct="0">
          <a:lnSpc>
            <a:spcPct val="120000"/>
          </a:lnSpc>
          <a:spcBef>
            <a:spcPts val="0"/>
          </a:spcBef>
          <a:spcAft>
            <a:spcPts val="0"/>
          </a:spcAft>
          <a:buClrTx/>
          <a:buSzTx/>
          <a:buFontTx/>
          <a:buNone/>
          <a:tabLst/>
          <a:defRPr kumimoji="0" sz="3000" b="0" i="0" u="none" strike="noStrike" cap="none" spc="-59" normalizeH="0" baseline="0">
            <a:ln>
              <a:noFill/>
            </a:ln>
            <a:solidFill>
              <a:srgbClr val="FFFFFF"/>
            </a:solidFill>
            <a:effectLst/>
            <a:uFillTx/>
            <a:latin typeface="Canela Deck Bold"/>
            <a:ea typeface="Canela Deck Bold"/>
            <a:cs typeface="Canela Deck Bold"/>
            <a:sym typeface="Canela Deck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355600" rtl="0" fontAlgn="auto" latinLnBrk="0" hangingPunct="0">
          <a:lnSpc>
            <a:spcPct val="90000"/>
          </a:lnSpc>
          <a:spcBef>
            <a:spcPts val="4500"/>
          </a:spcBef>
          <a:spcAft>
            <a:spcPts val="0"/>
          </a:spcAft>
          <a:buClrTx/>
          <a:buSzTx/>
          <a:buFontTx/>
          <a:buNone/>
          <a:tabLst/>
          <a:defRPr kumimoji="0" sz="2900" b="0" i="0" u="none" strike="noStrike" cap="none" spc="0" normalizeH="0" baseline="0">
            <a:ln>
              <a:noFill/>
            </a:ln>
            <a:solidFill>
              <a:srgbClr val="000000"/>
            </a:solidFill>
            <a:effectLst/>
            <a:uFillTx/>
            <a:latin typeface="Proxima Nova Medium"/>
            <a:ea typeface="Proxima Nova Medium"/>
            <a:cs typeface="Proxima Nova Medium"/>
            <a:sym typeface="Proxima Nova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Default Theme">
  <a:themeElements>
    <a:clrScheme name="Vicky">
      <a:dk1>
        <a:srgbClr val="000000"/>
      </a:dk1>
      <a:lt1>
        <a:srgbClr val="FFFFFF"/>
      </a:lt1>
      <a:dk2>
        <a:srgbClr val="717171"/>
      </a:dk2>
      <a:lt2>
        <a:srgbClr val="C0C0C0"/>
      </a:lt2>
      <a:accent1>
        <a:srgbClr val="92D400"/>
      </a:accent1>
      <a:accent2>
        <a:srgbClr val="4C8C2B"/>
      </a:accent2>
      <a:accent3>
        <a:srgbClr val="26D07C"/>
      </a:accent3>
      <a:accent4>
        <a:srgbClr val="00AF66"/>
      </a:accent4>
      <a:accent5>
        <a:srgbClr val="41B6E6"/>
      </a:accent5>
      <a:accent6>
        <a:srgbClr val="006290"/>
      </a:accent6>
      <a:hlink>
        <a:srgbClr val="000000"/>
      </a:hlink>
      <a:folHlink>
        <a:srgbClr val="BFBF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Default Theme" id="{C6BC7788-0E40-4E04-995A-52F04B40DE93}" vid="{A9C7D493-B060-4349-A5BB-3B4E746DBA4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EA9E04F06CF243988EF6F58AD0B914" ma:contentTypeVersion="16" ma:contentTypeDescription="Create a new document." ma:contentTypeScope="" ma:versionID="84478b817a9c61b7d6ab7d919e15e883">
  <xsd:schema xmlns:xsd="http://www.w3.org/2001/XMLSchema" xmlns:xs="http://www.w3.org/2001/XMLSchema" xmlns:p="http://schemas.microsoft.com/office/2006/metadata/properties" xmlns:ns1="http://schemas.microsoft.com/sharepoint/v3" xmlns:ns3="4a4c123b-1f39-467d-85fb-46d24f079801" xmlns:ns4="20f1768d-6d58-4703-9bad-424a1bc1ae3d" targetNamespace="http://schemas.microsoft.com/office/2006/metadata/properties" ma:root="true" ma:fieldsID="e65597ee56fa60576be8dec8eeb18cd8" ns1:_="" ns3:_="" ns4:_="">
    <xsd:import namespace="http://schemas.microsoft.com/sharepoint/v3"/>
    <xsd:import namespace="4a4c123b-1f39-467d-85fb-46d24f079801"/>
    <xsd:import namespace="20f1768d-6d58-4703-9bad-424a1bc1ae3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1:_ip_UnifiedCompliancePolicyProperties" minOccurs="0"/>
                <xsd:element ref="ns1:_ip_UnifiedCompliancePolicyUIAc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4c123b-1f39-467d-85fb-46d24f079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0f1768d-6d58-4703-9bad-424a1bc1ae3d"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9BD949A-C74E-4754-9A35-87E0B66F62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a4c123b-1f39-467d-85fb-46d24f079801"/>
    <ds:schemaRef ds:uri="20f1768d-6d58-4703-9bad-424a1bc1ae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565FF1-6B68-44F2-B0C0-3368D7BACDD2}">
  <ds:schemaRefs>
    <ds:schemaRef ds:uri="http://schemas.microsoft.com/sharepoint/v3/contenttype/forms"/>
  </ds:schemaRefs>
</ds:datastoreItem>
</file>

<file path=customXml/itemProps3.xml><?xml version="1.0" encoding="utf-8"?>
<ds:datastoreItem xmlns:ds="http://schemas.openxmlformats.org/officeDocument/2006/customXml" ds:itemID="{C42D4180-A07A-4427-8F12-3110A53A575C}">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microsoft.com/sharepoint/v3"/>
    <ds:schemaRef ds:uri="http://schemas.openxmlformats.org/package/2006/metadata/core-properties"/>
    <ds:schemaRef ds:uri="20f1768d-6d58-4703-9bad-424a1bc1ae3d"/>
    <ds:schemaRef ds:uri="http://purl.org/dc/terms/"/>
    <ds:schemaRef ds:uri="4a4c123b-1f39-467d-85fb-46d24f07980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3477</TotalTime>
  <Words>2216</Words>
  <Application>Microsoft Office PowerPoint</Application>
  <PresentationFormat>Widescreen</PresentationFormat>
  <Paragraphs>430</Paragraphs>
  <Slides>46</Slides>
  <Notes>8</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46</vt:i4>
      </vt:variant>
    </vt:vector>
  </HeadingPairs>
  <TitlesOfParts>
    <vt:vector size="65" baseType="lpstr">
      <vt:lpstr>Arial</vt:lpstr>
      <vt:lpstr>Calibri</vt:lpstr>
      <vt:lpstr>Calibri Light</vt:lpstr>
      <vt:lpstr>Canela Bold</vt:lpstr>
      <vt:lpstr>Canela Deck Bold</vt:lpstr>
      <vt:lpstr>Canela Deck Regular</vt:lpstr>
      <vt:lpstr>Canela Regular</vt:lpstr>
      <vt:lpstr>Helvetica Neue</vt:lpstr>
      <vt:lpstr>Proxima Nova</vt:lpstr>
      <vt:lpstr>Proxima Nova Medium</vt:lpstr>
      <vt:lpstr>Wingdings</vt:lpstr>
      <vt:lpstr>Custom Design</vt:lpstr>
      <vt:lpstr>1_Custom Design</vt:lpstr>
      <vt:lpstr>2_Custom Design</vt:lpstr>
      <vt:lpstr>3_Custom Design</vt:lpstr>
      <vt:lpstr>29_Lookbook</vt:lpstr>
      <vt:lpstr>Default Theme</vt:lpstr>
      <vt:lpstr>Office Theme</vt:lpstr>
      <vt:lpstr>1_Office Theme</vt:lpstr>
      <vt:lpstr>PowerPoint Presentation</vt:lpstr>
      <vt:lpstr>Healthcare - Agenda </vt:lpstr>
      <vt:lpstr>Defined Purpose </vt:lpstr>
      <vt:lpstr>PowerPoint Presentation</vt:lpstr>
      <vt:lpstr>Proposed Healthcare Strategy House  </vt:lpstr>
      <vt:lpstr>Key Components Summary – 5 year view </vt:lpstr>
      <vt:lpstr>Key Components Summary – 2022 Activity  </vt:lpstr>
      <vt:lpstr>Timelines </vt:lpstr>
      <vt:lpstr>PowerPoint Presentation</vt:lpstr>
      <vt:lpstr>PowerPoint Presentation</vt:lpstr>
      <vt:lpstr>Key Priorities 2022/23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What Good Looks Like?</vt:lpstr>
      <vt:lpstr>Defining WGLL</vt:lpstr>
      <vt:lpstr>LEAD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Executive colleague council 7 April 2022</vt:lpstr>
      <vt:lpstr>PowerPoint Presentation</vt:lpstr>
      <vt:lpstr>PowerPoint Presentation</vt:lpstr>
      <vt:lpstr>Consumer impacts</vt:lpstr>
      <vt:lpstr>PowerPoint Presentation</vt:lpstr>
      <vt:lpstr>GB market shares: March 2022</vt:lpstr>
      <vt:lpstr>2022 vs 2020: providing a two-year comparison</vt:lpstr>
      <vt:lpstr>Two periods in</vt:lpstr>
      <vt:lpstr>PowerPoint Presentation</vt:lpstr>
      <vt:lpstr>PowerPoint Presentation</vt:lpstr>
      <vt:lpstr>PowerPoint Presentation</vt:lpstr>
      <vt:lpstr>Member engagement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Gemma Allardyce</dc:creator>
  <cp:lastModifiedBy>Rebekah Smallwood</cp:lastModifiedBy>
  <cp:revision>17</cp:revision>
  <dcterms:created xsi:type="dcterms:W3CDTF">2021-06-29T11:45:18Z</dcterms:created>
  <dcterms:modified xsi:type="dcterms:W3CDTF">2022-04-12T07:45:08Z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74e17b-d8d0-4731-945f-6a05a4cc5c34_Enabled">
    <vt:lpwstr>true</vt:lpwstr>
  </property>
  <property fmtid="{D5CDD505-2E9C-101B-9397-08002B2CF9AE}" pid="3" name="MSIP_Label_4074e17b-d8d0-4731-945f-6a05a4cc5c34_SetDate">
    <vt:lpwstr>2021-06-29T11:54:40Z</vt:lpwstr>
  </property>
  <property fmtid="{D5CDD505-2E9C-101B-9397-08002B2CF9AE}" pid="4" name="MSIP_Label_4074e17b-d8d0-4731-945f-6a05a4cc5c34_Method">
    <vt:lpwstr>Standard</vt:lpwstr>
  </property>
  <property fmtid="{D5CDD505-2E9C-101B-9397-08002B2CF9AE}" pid="5" name="MSIP_Label_4074e17b-d8d0-4731-945f-6a05a4cc5c34_Name">
    <vt:lpwstr>4074e17b-d8d0-4731-945f-6a05a4cc5c34</vt:lpwstr>
  </property>
  <property fmtid="{D5CDD505-2E9C-101B-9397-08002B2CF9AE}" pid="6" name="MSIP_Label_4074e17b-d8d0-4731-945f-6a05a4cc5c34_SiteId">
    <vt:lpwstr>a8272d25-1020-438a-a5d0-a38cd3ff38b0</vt:lpwstr>
  </property>
  <property fmtid="{D5CDD505-2E9C-101B-9397-08002B2CF9AE}" pid="7" name="MSIP_Label_4074e17b-d8d0-4731-945f-6a05a4cc5c34_ActionId">
    <vt:lpwstr>dbda3561-635e-4021-a0f5-0a2c19db5178</vt:lpwstr>
  </property>
  <property fmtid="{D5CDD505-2E9C-101B-9397-08002B2CF9AE}" pid="8" name="MSIP_Label_4074e17b-d8d0-4731-945f-6a05a4cc5c34_ContentBits">
    <vt:lpwstr>0</vt:lpwstr>
  </property>
  <property fmtid="{D5CDD505-2E9C-101B-9397-08002B2CF9AE}" pid="9" name="ContentTypeId">
    <vt:lpwstr>0x010100B2EA9E04F06CF243988EF6F58AD0B914</vt:lpwstr>
  </property>
</Properties>
</file>